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hWhTMUdEZiMKuFi71Ya7W9M1yq+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juveria reh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7A5AB5-9205-4448-9B10-5ADD38F1467E}">
  <a:tblStyle styleId="{667A5AB5-9205-4448-9B10-5ADD38F1467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07T06:50:06.226">
    <p:pos x="6000" y="0"/>
    <p:text>The CD3 complex associates with the TCR, which is responsible for recognizing antigens presented by major histocompatibility complex (MHC) molecules on antigen-presenting cells (APCs).
Biological Functions
Signal Transduction:
Activation: When the TCR binds to an antigen-MHC complex, the CD3 complex transmits signals into the T cell, initiating a cascade of intracellular events that lead to T cell activation.
Phosphorylation: CD3 chains contain immunoreceptor tyrosine-based activation motifs (ITAMs), which become phosphorylated upon antigen recognition, triggering downstream signaling pathways.
T Cell Development:
Thymic Selection: During T cell development in the thymus, the CD3 complex is crucial for the positive and negative selection processes, which ensure that only T cells with appropriate TCR specificity mature and enter the peripheral immune system.
Survival and Maturation: Proper CD3 signaling is necessary for the survival and maturation of developing T cells.
T Cell Activation and Function:
Proliferation and Differentiation: CD3 signaling leads to T cell proliferation and differentiation into various subsets, such as helper T cells (CD4+), cytotoxic T cells (CD8+), and regulatory T cells.
Cytokine Production: Activated T cells produce cytokines, which are critical for coordinating the immune response and recruiting other immune cells to the site of infection or inflammation.</p:text>
    <p:extLst>
      <p:ext uri="{C676402C-5697-4E1C-873F-D02D1690AC5C}">
        <p15:threadingInfo timeZoneBias="0"/>
      </p:ext>
      <p:ext uri="http://customooxmlschemas.google.com/">
        <go:slidesCustomData xmlns:go="http://customooxmlschemas.google.com/" commentPostId="AAABVsL-qjo"/>
      </p:ext>
    </p:extLst>
  </p:cm>
  <p:cm authorId="0" idx="2" dt="2024-08-07T06:44:11.038">
    <p:pos x="6000" y="100"/>
    <p:text>Major Histocompatibility Complex (MHC) is a set of genes that encode cell surface molecules essential for the adaptive immune system to recognize foreign molecules. These molecules play a crucial role in the immune response by presenting peptide fragments derived from pathogens to T cells. MHC molecules are highly polymorphic, meaning they have many different alleles, which contributes to the diversity of the immune response.</p:text>
    <p:extLst>
      <p:ext uri="{C676402C-5697-4E1C-873F-D02D1690AC5C}">
        <p15:threadingInfo timeZoneBias="0"/>
      </p:ext>
      <p:ext uri="http://customooxmlschemas.google.com/">
        <go:slidesCustomData xmlns:go="http://customooxmlschemas.google.com/" commentPostId="AAABVsL-qjs"/>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9-20T14:17:06.392">
    <p:pos x="6000" y="0"/>
    <p:text>Typically, a percentage above 90% suggests a well-folded, stable structure with minimal steric clashes or strain, which is desirable for a correctly modeled or experimentally derived protein structure.</p:text>
    <p:extLst>
      <p:ext uri="{C676402C-5697-4E1C-873F-D02D1690AC5C}">
        <p15:threadingInfo timeZoneBias="0"/>
      </p:ext>
      <p:ext uri="http://customooxmlschemas.google.com/">
        <go:slidesCustomData xmlns:go="http://customooxmlschemas.google.com/" commentPostId="AAABVsL-qj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 name="Shape 9"/>
        <p:cNvGrpSpPr/>
        <p:nvPr/>
      </p:nvGrpSpPr>
      <p:grpSpPr>
        <a:xfrm>
          <a:off x="0" y="0"/>
          <a:ext cx="0" cy="0"/>
          <a:chOff x="0" y="0"/>
          <a:chExt cx="0" cy="0"/>
        </a:xfrm>
      </p:grpSpPr>
      <p:sp>
        <p:nvSpPr>
          <p:cNvPr id="10" name="Google Shape;10;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 name="Google Shape;11;p3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 name="Google Shape;12;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3" name="Google Shape;13;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 name="Google Shape;14;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salilab.org/modeller/10.0/manual/node205.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23.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5.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title"/>
          </p:nvPr>
        </p:nvSpPr>
        <p:spPr>
          <a:xfrm>
            <a:off x="0" y="80888"/>
            <a:ext cx="9144000" cy="873000"/>
          </a:xfrm>
          <a:prstGeom prst="rect">
            <a:avLst/>
          </a:prstGeom>
          <a:solidFill>
            <a:schemeClr val="lt1"/>
          </a:solid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a:t>
            </a:r>
            <a:r>
              <a:rPr b="1" lang="en" sz="2300" u="sng">
                <a:solidFill>
                  <a:srgbClr val="783F04"/>
                </a:solidFill>
                <a:latin typeface="Times New Roman"/>
                <a:ea typeface="Times New Roman"/>
                <a:cs typeface="Times New Roman"/>
                <a:sym typeface="Times New Roman"/>
              </a:rPr>
              <a:t>Humanization of anti-CD3 antibody using protein language model </a:t>
            </a:r>
            <a:r>
              <a:rPr b="1" lang="en" sz="2000">
                <a:latin typeface="Times New Roman"/>
                <a:ea typeface="Times New Roman"/>
                <a:cs typeface="Times New Roman"/>
                <a:sym typeface="Times New Roman"/>
              </a:rPr>
              <a:t>” </a:t>
            </a:r>
            <a:endParaRPr sz="2000"/>
          </a:p>
        </p:txBody>
      </p:sp>
      <p:sp>
        <p:nvSpPr>
          <p:cNvPr id="61" name="Google Shape;61;p1"/>
          <p:cNvSpPr txBox="1"/>
          <p:nvPr/>
        </p:nvSpPr>
        <p:spPr>
          <a:xfrm>
            <a:off x="3211316" y="1068086"/>
            <a:ext cx="2996700" cy="346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E06666"/>
                </a:solidFill>
                <a:highlight>
                  <a:schemeClr val="lt1"/>
                </a:highlight>
                <a:latin typeface="Times New Roman"/>
                <a:ea typeface="Times New Roman"/>
                <a:cs typeface="Times New Roman"/>
                <a:sym typeface="Times New Roman"/>
              </a:rPr>
              <a:t>DISSERTATION REPORT</a:t>
            </a:r>
            <a:endParaRPr b="0" i="0" sz="1800" u="none" cap="none" strike="noStrike">
              <a:solidFill>
                <a:srgbClr val="E06666"/>
              </a:solidFill>
              <a:highlight>
                <a:schemeClr val="lt1"/>
              </a:highlight>
              <a:latin typeface="Times New Roman"/>
              <a:ea typeface="Times New Roman"/>
              <a:cs typeface="Times New Roman"/>
              <a:sym typeface="Times New Roman"/>
            </a:endParaRPr>
          </a:p>
        </p:txBody>
      </p:sp>
      <p:sp>
        <p:nvSpPr>
          <p:cNvPr id="62" name="Google Shape;62;p1"/>
          <p:cNvSpPr txBox="1"/>
          <p:nvPr/>
        </p:nvSpPr>
        <p:spPr>
          <a:xfrm>
            <a:off x="5844732" y="3396600"/>
            <a:ext cx="2327100" cy="1746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a:t>
            </a:r>
            <a:r>
              <a:rPr b="1" i="0" lang="en" sz="1400" u="sng" cap="none" strike="noStrike">
                <a:solidFill>
                  <a:srgbClr val="000000"/>
                </a:solidFill>
                <a:latin typeface="Times New Roman"/>
                <a:ea typeface="Times New Roman"/>
                <a:cs typeface="Times New Roman"/>
                <a:sym typeface="Times New Roman"/>
              </a:rPr>
              <a:t> Presented by:</a:t>
            </a:r>
            <a:endParaRPr b="0" i="0" sz="1100" u="sng"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1400"/>
              <a:buFont typeface="Arial"/>
              <a:buNone/>
            </a:pPr>
            <a:r>
              <a:rPr b="1" i="0" lang="en" sz="1400" u="none" cap="none" strike="noStrike">
                <a:solidFill>
                  <a:srgbClr val="0C5ADB"/>
                </a:solidFill>
                <a:latin typeface="Times New Roman"/>
                <a:ea typeface="Times New Roman"/>
                <a:cs typeface="Times New Roman"/>
                <a:sym typeface="Times New Roman"/>
              </a:rPr>
              <a:t>JUVERIA REHMAN</a:t>
            </a:r>
            <a:endParaRPr b="0" i="0" sz="1100" u="none" cap="none" strike="noStrike">
              <a:solidFill>
                <a:srgbClr val="0C5ADB"/>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M.Sc. Virology</a:t>
            </a:r>
            <a:endParaRPr b="0" i="0" sz="11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1400"/>
              <a:buFont typeface="Arial"/>
              <a:buNone/>
            </a:pPr>
            <a:r>
              <a:rPr b="1" i="0" lang="en" sz="1400" u="sng" cap="none" strike="noStrike">
                <a:solidFill>
                  <a:srgbClr val="000000"/>
                </a:solidFill>
                <a:latin typeface="Times New Roman"/>
                <a:ea typeface="Times New Roman"/>
                <a:cs typeface="Times New Roman"/>
                <a:sym typeface="Times New Roman"/>
              </a:rPr>
              <a:t>Roll no. – 22MMV005</a:t>
            </a:r>
            <a:endParaRPr b="0" i="0" sz="1100" u="sng"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1400"/>
              <a:buFont typeface="Arial"/>
              <a:buNone/>
            </a:pPr>
            <a:r>
              <a:rPr b="1" i="0" lang="en" sz="1400" u="sng" cap="none" strike="noStrike">
                <a:solidFill>
                  <a:srgbClr val="000000"/>
                </a:solidFill>
                <a:latin typeface="Times New Roman"/>
                <a:ea typeface="Times New Roman"/>
                <a:cs typeface="Times New Roman"/>
                <a:sym typeface="Times New Roman"/>
              </a:rPr>
              <a:t>Enrollment no. - 22-082113</a:t>
            </a:r>
            <a:endParaRPr b="0" i="0" sz="1400" u="sng"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63" name="Google Shape;63;p1"/>
          <p:cNvPicPr preferRelativeResize="0"/>
          <p:nvPr/>
        </p:nvPicPr>
        <p:blipFill rotWithShape="1">
          <a:blip r:embed="rId3">
            <a:alphaModFix/>
          </a:blip>
          <a:srcRect b="0" l="0" r="0" t="0"/>
          <a:stretch/>
        </p:blipFill>
        <p:spPr>
          <a:xfrm>
            <a:off x="3902581" y="1586396"/>
            <a:ext cx="1614169" cy="1746900"/>
          </a:xfrm>
          <a:prstGeom prst="rect">
            <a:avLst/>
          </a:prstGeom>
          <a:noFill/>
          <a:ln>
            <a:noFill/>
          </a:ln>
        </p:spPr>
      </p:pic>
      <p:pic>
        <p:nvPicPr>
          <p:cNvPr id="64" name="Google Shape;64;p1"/>
          <p:cNvPicPr preferRelativeResize="0"/>
          <p:nvPr/>
        </p:nvPicPr>
        <p:blipFill rotWithShape="1">
          <a:blip r:embed="rId4">
            <a:alphaModFix/>
          </a:blip>
          <a:srcRect b="0" l="0" r="0" t="0"/>
          <a:stretch/>
        </p:blipFill>
        <p:spPr>
          <a:xfrm>
            <a:off x="832625" y="1753918"/>
            <a:ext cx="2567075" cy="1219054"/>
          </a:xfrm>
          <a:prstGeom prst="rect">
            <a:avLst/>
          </a:prstGeom>
          <a:noFill/>
          <a:ln>
            <a:noFill/>
          </a:ln>
        </p:spPr>
      </p:pic>
      <p:graphicFrame>
        <p:nvGraphicFramePr>
          <p:cNvPr id="65" name="Google Shape;65;p1"/>
          <p:cNvGraphicFramePr/>
          <p:nvPr/>
        </p:nvGraphicFramePr>
        <p:xfrm>
          <a:off x="527824" y="3458193"/>
          <a:ext cx="3000000" cy="3000000"/>
        </p:xfrm>
        <a:graphic>
          <a:graphicData uri="http://schemas.openxmlformats.org/drawingml/2006/table">
            <a:tbl>
              <a:tblPr bandRow="1" firstRow="1">
                <a:noFill/>
                <a:tableStyleId>{667A5AB5-9205-4448-9B10-5ADD38F1467E}</a:tableStyleId>
              </a:tblPr>
              <a:tblGrid>
                <a:gridCol w="3019000"/>
              </a:tblGrid>
              <a:tr h="1374000">
                <a:tc>
                  <a:txBody>
                    <a:bodyPr/>
                    <a:lstStyle/>
                    <a:p>
                      <a:pPr indent="0" lvl="0" marL="0" marR="0" rtl="0" algn="l">
                        <a:lnSpc>
                          <a:spcPct val="100000"/>
                        </a:lnSpc>
                        <a:spcBef>
                          <a:spcPts val="0"/>
                        </a:spcBef>
                        <a:spcAft>
                          <a:spcPts val="0"/>
                        </a:spcAft>
                        <a:buNone/>
                      </a:pPr>
                      <a:r>
                        <a:rPr b="1" lang="en" sz="1500" u="none" cap="none" strike="noStrike">
                          <a:latin typeface="Times New Roman"/>
                          <a:ea typeface="Times New Roman"/>
                          <a:cs typeface="Times New Roman"/>
                          <a:sym typeface="Times New Roman"/>
                        </a:rPr>
                        <a:t>Superviser:</a:t>
                      </a:r>
                      <a:endParaRPr/>
                    </a:p>
                    <a:p>
                      <a:pPr indent="0" lvl="0" marL="0" marR="0" rtl="0" algn="l">
                        <a:lnSpc>
                          <a:spcPct val="100000"/>
                        </a:lnSpc>
                        <a:spcBef>
                          <a:spcPts val="0"/>
                        </a:spcBef>
                        <a:spcAft>
                          <a:spcPts val="0"/>
                        </a:spcAft>
                        <a:buNone/>
                      </a:pPr>
                      <a:r>
                        <a:rPr b="1" lang="en" sz="1500" u="none" cap="none" strike="noStrike">
                          <a:solidFill>
                            <a:srgbClr val="00717D"/>
                          </a:solidFill>
                          <a:latin typeface="Times New Roman"/>
                          <a:ea typeface="Times New Roman"/>
                          <a:cs typeface="Times New Roman"/>
                          <a:sym typeface="Times New Roman"/>
                        </a:rPr>
                        <a:t>Dr. Tanveer Ahmad </a:t>
                      </a:r>
                      <a:endParaRPr/>
                    </a:p>
                    <a:p>
                      <a:pPr indent="0" lvl="0" marL="0" marR="0" rtl="0" algn="l">
                        <a:lnSpc>
                          <a:spcPct val="100000"/>
                        </a:lnSpc>
                        <a:spcBef>
                          <a:spcPts val="0"/>
                        </a:spcBef>
                        <a:spcAft>
                          <a:spcPts val="0"/>
                        </a:spcAft>
                        <a:buNone/>
                      </a:pPr>
                      <a:r>
                        <a:rPr b="1" lang="en" sz="1500" u="none" cap="none" strike="noStrike">
                          <a:latin typeface="Times New Roman"/>
                          <a:ea typeface="Times New Roman"/>
                          <a:cs typeface="Times New Roman"/>
                          <a:sym typeface="Times New Roman"/>
                        </a:rPr>
                        <a:t>Assistant Professor</a:t>
                      </a:r>
                      <a:endParaRPr/>
                    </a:p>
                    <a:p>
                      <a:pPr indent="0" lvl="0" marL="0" marR="0" rtl="0" algn="l">
                        <a:lnSpc>
                          <a:spcPct val="100000"/>
                        </a:lnSpc>
                        <a:spcBef>
                          <a:spcPts val="0"/>
                        </a:spcBef>
                        <a:spcAft>
                          <a:spcPts val="0"/>
                        </a:spcAft>
                        <a:buNone/>
                      </a:pPr>
                      <a:r>
                        <a:rPr b="1" lang="en" sz="1500" u="none" cap="none" strike="noStrike">
                          <a:latin typeface="Times New Roman"/>
                          <a:ea typeface="Times New Roman"/>
                          <a:cs typeface="Times New Roman"/>
                          <a:sym typeface="Times New Roman"/>
                        </a:rPr>
                        <a:t>MCARS</a:t>
                      </a:r>
                      <a:endParaRPr/>
                    </a:p>
                    <a:p>
                      <a:pPr indent="0" lvl="0" marL="0" marR="0" rtl="0" algn="l">
                        <a:lnSpc>
                          <a:spcPct val="100000"/>
                        </a:lnSpc>
                        <a:spcBef>
                          <a:spcPts val="0"/>
                        </a:spcBef>
                        <a:spcAft>
                          <a:spcPts val="0"/>
                        </a:spcAft>
                        <a:buNone/>
                      </a:pPr>
                      <a:r>
                        <a:rPr b="1" lang="en" sz="1500" u="none" cap="none" strike="noStrike">
                          <a:latin typeface="Times New Roman"/>
                          <a:ea typeface="Times New Roman"/>
                          <a:cs typeface="Times New Roman"/>
                          <a:sym typeface="Times New Roman"/>
                        </a:rPr>
                        <a:t>Jamia Millia Islamia</a:t>
                      </a:r>
                      <a:endParaRPr/>
                    </a:p>
                  </a:txBody>
                  <a:tcPr marT="45725" marB="45725" marR="91450" marL="91450"/>
                </a:tc>
              </a:tr>
            </a:tbl>
          </a:graphicData>
        </a:graphic>
      </p:graphicFrame>
      <p:pic>
        <p:nvPicPr>
          <p:cNvPr id="66" name="Google Shape;66;p1"/>
          <p:cNvPicPr preferRelativeResize="0"/>
          <p:nvPr/>
        </p:nvPicPr>
        <p:blipFill rotWithShape="1">
          <a:blip r:embed="rId5">
            <a:alphaModFix/>
          </a:blip>
          <a:srcRect b="0" l="0" r="3564" t="0"/>
          <a:stretch/>
        </p:blipFill>
        <p:spPr>
          <a:xfrm>
            <a:off x="5635082" y="1827788"/>
            <a:ext cx="3382537" cy="87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ph type="title"/>
          </p:nvPr>
        </p:nvSpPr>
        <p:spPr>
          <a:xfrm>
            <a:off x="3473350" y="25350"/>
            <a:ext cx="2840700" cy="37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91"/>
              <a:buNone/>
            </a:pPr>
            <a:r>
              <a:rPr b="1" lang="en" sz="1358" u="sng">
                <a:solidFill>
                  <a:srgbClr val="741B47"/>
                </a:solidFill>
                <a:latin typeface="Times New Roman"/>
                <a:ea typeface="Times New Roman"/>
                <a:cs typeface="Times New Roman"/>
                <a:sym typeface="Times New Roman"/>
              </a:rPr>
              <a:t>METHODOLOGY WORKFLOW</a:t>
            </a:r>
            <a:endParaRPr b="1" sz="1358" u="sng">
              <a:solidFill>
                <a:srgbClr val="741B47"/>
              </a:solidFill>
              <a:latin typeface="Times New Roman"/>
              <a:ea typeface="Times New Roman"/>
              <a:cs typeface="Times New Roman"/>
              <a:sym typeface="Times New Roman"/>
            </a:endParaRPr>
          </a:p>
        </p:txBody>
      </p:sp>
      <p:sp>
        <p:nvSpPr>
          <p:cNvPr id="139" name="Google Shape;139;p10"/>
          <p:cNvSpPr txBox="1"/>
          <p:nvPr/>
        </p:nvSpPr>
        <p:spPr>
          <a:xfrm>
            <a:off x="664475" y="286750"/>
            <a:ext cx="1685700" cy="522300"/>
          </a:xfrm>
          <a:prstGeom prst="rect">
            <a:avLst/>
          </a:prstGeom>
          <a:noFill/>
          <a:ln cap="flat" cmpd="sng" w="9525">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Times New Roman"/>
                <a:ea typeface="Times New Roman"/>
                <a:cs typeface="Times New Roman"/>
                <a:sym typeface="Times New Roman"/>
              </a:rPr>
              <a:t>Fetch the structure of  ligand </a:t>
            </a:r>
            <a:r>
              <a:rPr b="1" i="0" lang="en" sz="900" u="none" cap="none" strike="noStrike">
                <a:solidFill>
                  <a:schemeClr val="dk2"/>
                </a:solidFill>
                <a:latin typeface="Times New Roman"/>
                <a:ea typeface="Times New Roman"/>
                <a:cs typeface="Times New Roman"/>
                <a:sym typeface="Times New Roman"/>
              </a:rPr>
              <a:t>OKT3 Antibody</a:t>
            </a:r>
            <a:r>
              <a:rPr b="0" i="0" lang="en" sz="900" u="none" cap="none" strike="noStrike">
                <a:solidFill>
                  <a:schemeClr val="dk2"/>
                </a:solidFill>
                <a:latin typeface="Times New Roman"/>
                <a:ea typeface="Times New Roman"/>
                <a:cs typeface="Times New Roman"/>
                <a:sym typeface="Times New Roman"/>
              </a:rPr>
              <a:t> and receptor </a:t>
            </a:r>
            <a:r>
              <a:rPr b="1" i="0" lang="en" sz="900" u="none" cap="none" strike="noStrike">
                <a:solidFill>
                  <a:schemeClr val="dk2"/>
                </a:solidFill>
                <a:latin typeface="Times New Roman"/>
                <a:ea typeface="Times New Roman"/>
                <a:cs typeface="Times New Roman"/>
                <a:sym typeface="Times New Roman"/>
              </a:rPr>
              <a:t>CD3</a:t>
            </a:r>
            <a:r>
              <a:rPr b="0" i="0" lang="en" sz="900" u="none" cap="none" strike="noStrike">
                <a:solidFill>
                  <a:schemeClr val="dk2"/>
                </a:solidFill>
                <a:latin typeface="Times New Roman"/>
                <a:ea typeface="Times New Roman"/>
                <a:cs typeface="Times New Roman"/>
                <a:sym typeface="Times New Roman"/>
              </a:rPr>
              <a:t> using PDB ID in Pymol</a:t>
            </a:r>
            <a:endParaRPr b="0" i="0" sz="900" u="none" cap="none" strike="noStrike">
              <a:solidFill>
                <a:schemeClr val="dk2"/>
              </a:solidFill>
              <a:latin typeface="Times New Roman"/>
              <a:ea typeface="Times New Roman"/>
              <a:cs typeface="Times New Roman"/>
              <a:sym typeface="Times New Roman"/>
            </a:endParaRPr>
          </a:p>
        </p:txBody>
      </p:sp>
      <p:sp>
        <p:nvSpPr>
          <p:cNvPr id="140" name="Google Shape;140;p10"/>
          <p:cNvSpPr txBox="1"/>
          <p:nvPr/>
        </p:nvSpPr>
        <p:spPr>
          <a:xfrm>
            <a:off x="2290925" y="3960125"/>
            <a:ext cx="2061900" cy="5895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rgbClr val="741B47"/>
                </a:solidFill>
                <a:latin typeface="Times New Roman"/>
                <a:ea typeface="Times New Roman"/>
                <a:cs typeface="Times New Roman"/>
                <a:sym typeface="Times New Roman"/>
              </a:rPr>
              <a:t>DOPE score</a:t>
            </a:r>
            <a:r>
              <a:rPr b="0" i="0" lang="en" sz="1000" u="none" cap="none" strike="noStrike">
                <a:solidFill>
                  <a:srgbClr val="741B47"/>
                </a:solidFill>
                <a:latin typeface="Times New Roman"/>
                <a:ea typeface="Times New Roman"/>
                <a:cs typeface="Times New Roman"/>
                <a:sym typeface="Times New Roman"/>
              </a:rPr>
              <a:t> and </a:t>
            </a:r>
            <a:r>
              <a:rPr b="0" i="0" lang="en" sz="1000" u="sng" cap="none" strike="noStrike">
                <a:solidFill>
                  <a:srgbClr val="741B47"/>
                </a:solidFill>
                <a:latin typeface="Times New Roman"/>
                <a:ea typeface="Times New Roman"/>
                <a:cs typeface="Times New Roman"/>
                <a:sym typeface="Times New Roman"/>
                <a:hlinkClick r:id="rId3">
                  <a:extLst>
                    <a:ext uri="{A12FA001-AC4F-418D-AE19-62706E023703}">
                      <ahyp:hlinkClr val="tx"/>
                    </a:ext>
                  </a:extLst>
                </a:hlinkClick>
              </a:rPr>
              <a:t>GA341</a:t>
            </a:r>
            <a:r>
              <a:rPr b="0" i="0" lang="en" sz="1000" u="sng" cap="none" strike="noStrike">
                <a:solidFill>
                  <a:srgbClr val="741B47"/>
                </a:solidFill>
                <a:latin typeface="Times New Roman"/>
                <a:ea typeface="Times New Roman"/>
                <a:cs typeface="Times New Roman"/>
                <a:sym typeface="Times New Roman"/>
              </a:rPr>
              <a:t> assessment score</a:t>
            </a:r>
            <a:r>
              <a:rPr b="0" i="0" lang="en" sz="1000" u="none" cap="none" strike="noStrike">
                <a:solidFill>
                  <a:srgbClr val="741B47"/>
                </a:solidFill>
                <a:latin typeface="Times New Roman"/>
                <a:ea typeface="Times New Roman"/>
                <a:cs typeface="Times New Roman"/>
                <a:sym typeface="Times New Roman"/>
              </a:rPr>
              <a:t> is evaluated for best fit modelled structure</a:t>
            </a:r>
            <a:endParaRPr b="0" i="0" sz="1000" u="none" cap="none" strike="noStrike">
              <a:solidFill>
                <a:srgbClr val="741B47"/>
              </a:solidFill>
              <a:latin typeface="Times New Roman"/>
              <a:ea typeface="Times New Roman"/>
              <a:cs typeface="Times New Roman"/>
              <a:sym typeface="Times New Roman"/>
            </a:endParaRPr>
          </a:p>
        </p:txBody>
      </p:sp>
      <p:sp>
        <p:nvSpPr>
          <p:cNvPr id="141" name="Google Shape;141;p10"/>
          <p:cNvSpPr txBox="1"/>
          <p:nvPr/>
        </p:nvSpPr>
        <p:spPr>
          <a:xfrm>
            <a:off x="852425" y="2142925"/>
            <a:ext cx="1438500" cy="5223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45F06"/>
                </a:solidFill>
                <a:latin typeface="Times New Roman"/>
                <a:ea typeface="Times New Roman"/>
                <a:cs typeface="Times New Roman"/>
                <a:sym typeface="Times New Roman"/>
              </a:rPr>
              <a:t>Visualizating binding Epitope by Pymol</a:t>
            </a:r>
            <a:endParaRPr b="0" i="0" sz="1100" u="none" cap="none" strike="noStrike">
              <a:solidFill>
                <a:srgbClr val="B45F06"/>
              </a:solidFill>
              <a:latin typeface="Times New Roman"/>
              <a:ea typeface="Times New Roman"/>
              <a:cs typeface="Times New Roman"/>
              <a:sym typeface="Times New Roman"/>
            </a:endParaRPr>
          </a:p>
        </p:txBody>
      </p:sp>
      <p:sp>
        <p:nvSpPr>
          <p:cNvPr id="142" name="Google Shape;142;p10"/>
          <p:cNvSpPr txBox="1"/>
          <p:nvPr/>
        </p:nvSpPr>
        <p:spPr>
          <a:xfrm>
            <a:off x="969850" y="2965875"/>
            <a:ext cx="1767300" cy="550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6000"/>
                </a:solidFill>
                <a:latin typeface="Times New Roman"/>
                <a:ea typeface="Times New Roman"/>
                <a:cs typeface="Times New Roman"/>
                <a:sym typeface="Times New Roman"/>
              </a:rPr>
              <a:t>Homology modelling to predict the 3D structure by mod10.5 software </a:t>
            </a:r>
            <a:endParaRPr b="0" i="0" sz="1000" u="none" cap="none" strike="noStrike">
              <a:solidFill>
                <a:srgbClr val="7F6000"/>
              </a:solidFill>
              <a:latin typeface="Times New Roman"/>
              <a:ea typeface="Times New Roman"/>
              <a:cs typeface="Times New Roman"/>
              <a:sym typeface="Times New Roman"/>
            </a:endParaRPr>
          </a:p>
        </p:txBody>
      </p:sp>
      <p:sp>
        <p:nvSpPr>
          <p:cNvPr id="143" name="Google Shape;143;p10"/>
          <p:cNvSpPr txBox="1"/>
          <p:nvPr/>
        </p:nvSpPr>
        <p:spPr>
          <a:xfrm>
            <a:off x="88575" y="1002675"/>
            <a:ext cx="1557600" cy="55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783F04"/>
                </a:solidFill>
                <a:latin typeface="Times New Roman"/>
                <a:ea typeface="Times New Roman"/>
                <a:cs typeface="Times New Roman"/>
                <a:sym typeface="Times New Roman"/>
              </a:rPr>
              <a:t>AbRSA tool</a:t>
            </a:r>
            <a:r>
              <a:rPr b="0" i="0" lang="en" sz="900" u="none" cap="none" strike="noStrike">
                <a:solidFill>
                  <a:schemeClr val="dk1"/>
                </a:solidFill>
                <a:latin typeface="Times New Roman"/>
                <a:ea typeface="Times New Roman"/>
                <a:cs typeface="Times New Roman"/>
                <a:sym typeface="Times New Roman"/>
              </a:rPr>
              <a:t> for identification of CDR regions in heavy and light chains</a:t>
            </a:r>
            <a:endParaRPr b="0" i="0" sz="900" u="none" cap="none" strike="noStrike">
              <a:solidFill>
                <a:schemeClr val="dk1"/>
              </a:solidFill>
              <a:latin typeface="Times New Roman"/>
              <a:ea typeface="Times New Roman"/>
              <a:cs typeface="Times New Roman"/>
              <a:sym typeface="Times New Roman"/>
            </a:endParaRPr>
          </a:p>
        </p:txBody>
      </p:sp>
      <p:sp>
        <p:nvSpPr>
          <p:cNvPr id="144" name="Google Shape;144;p10"/>
          <p:cNvSpPr txBox="1"/>
          <p:nvPr/>
        </p:nvSpPr>
        <p:spPr>
          <a:xfrm>
            <a:off x="88575" y="3940475"/>
            <a:ext cx="1832700" cy="5895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155CC"/>
                </a:solidFill>
                <a:latin typeface="Times New Roman"/>
                <a:ea typeface="Times New Roman"/>
                <a:cs typeface="Times New Roman"/>
                <a:sym typeface="Times New Roman"/>
              </a:rPr>
              <a:t>Aligning Receptor and Ligand sequences using Clustal Omega</a:t>
            </a:r>
            <a:endParaRPr b="0" i="0" sz="1000" u="none" cap="none" strike="noStrike">
              <a:solidFill>
                <a:srgbClr val="1155CC"/>
              </a:solidFill>
              <a:latin typeface="Times New Roman"/>
              <a:ea typeface="Times New Roman"/>
              <a:cs typeface="Times New Roman"/>
              <a:sym typeface="Times New Roman"/>
            </a:endParaRPr>
          </a:p>
        </p:txBody>
      </p:sp>
      <p:sp>
        <p:nvSpPr>
          <p:cNvPr id="145" name="Google Shape;145;p10"/>
          <p:cNvSpPr txBox="1"/>
          <p:nvPr/>
        </p:nvSpPr>
        <p:spPr>
          <a:xfrm>
            <a:off x="4704250" y="829913"/>
            <a:ext cx="2061900" cy="4851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8E7CC3"/>
                </a:solidFill>
                <a:latin typeface="Times New Roman"/>
                <a:ea typeface="Times New Roman"/>
                <a:cs typeface="Times New Roman"/>
                <a:sym typeface="Times New Roman"/>
              </a:rPr>
              <a:t>Running MD Simulation using AMBER Force Fields</a:t>
            </a:r>
            <a:r>
              <a:rPr b="0" i="0" lang="en" sz="1100" u="none" cap="none" strike="noStrike">
                <a:solidFill>
                  <a:schemeClr val="dk2"/>
                </a:solidFill>
                <a:latin typeface="Times New Roman"/>
                <a:ea typeface="Times New Roman"/>
                <a:cs typeface="Times New Roman"/>
                <a:sym typeface="Times New Roman"/>
              </a:rPr>
              <a:t> </a:t>
            </a:r>
            <a:endParaRPr b="0" i="0" sz="1100" u="none" cap="none" strike="noStrike">
              <a:solidFill>
                <a:schemeClr val="dk2"/>
              </a:solidFill>
              <a:latin typeface="Times New Roman"/>
              <a:ea typeface="Times New Roman"/>
              <a:cs typeface="Times New Roman"/>
              <a:sym typeface="Times New Roman"/>
            </a:endParaRPr>
          </a:p>
        </p:txBody>
      </p:sp>
      <p:sp>
        <p:nvSpPr>
          <p:cNvPr id="146" name="Google Shape;146;p10"/>
          <p:cNvSpPr txBox="1"/>
          <p:nvPr/>
        </p:nvSpPr>
        <p:spPr>
          <a:xfrm>
            <a:off x="4970225" y="1841900"/>
            <a:ext cx="2387400" cy="3711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34F5C"/>
                </a:solidFill>
                <a:latin typeface="Times New Roman"/>
                <a:ea typeface="Times New Roman"/>
                <a:cs typeface="Times New Roman"/>
                <a:sym typeface="Times New Roman"/>
              </a:rPr>
              <a:t>Post MD Simulation Analysis</a:t>
            </a:r>
            <a:endParaRPr b="0" i="0" sz="1100" u="none" cap="none" strike="noStrike">
              <a:solidFill>
                <a:srgbClr val="134F5C"/>
              </a:solidFill>
              <a:latin typeface="Times New Roman"/>
              <a:ea typeface="Times New Roman"/>
              <a:cs typeface="Times New Roman"/>
              <a:sym typeface="Times New Roman"/>
            </a:endParaRPr>
          </a:p>
        </p:txBody>
      </p:sp>
      <p:sp>
        <p:nvSpPr>
          <p:cNvPr id="147" name="Google Shape;147;p10"/>
          <p:cNvSpPr txBox="1"/>
          <p:nvPr/>
        </p:nvSpPr>
        <p:spPr>
          <a:xfrm>
            <a:off x="6313950" y="1645638"/>
            <a:ext cx="2061900" cy="44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48" name="Google Shape;148;p10"/>
          <p:cNvSpPr txBox="1"/>
          <p:nvPr/>
        </p:nvSpPr>
        <p:spPr>
          <a:xfrm>
            <a:off x="7237275" y="594325"/>
            <a:ext cx="1394400" cy="9306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Evaluating </a:t>
            </a:r>
            <a:endParaRPr b="0" i="0" sz="11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rPr b="0" i="0" lang="en" sz="1100" u="sng" cap="none" strike="noStrike">
                <a:solidFill>
                  <a:srgbClr val="BF9000"/>
                </a:solidFill>
                <a:latin typeface="Times New Roman"/>
                <a:ea typeface="Times New Roman"/>
                <a:cs typeface="Times New Roman"/>
                <a:sym typeface="Times New Roman"/>
              </a:rPr>
              <a:t>Energy Minimization</a:t>
            </a:r>
            <a:endParaRPr b="0" i="0" sz="1100" u="sng" cap="none" strike="noStrike">
              <a:solidFill>
                <a:srgbClr val="BF9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rPr b="0" i="0" lang="en" sz="1100" u="sng" cap="none" strike="noStrike">
                <a:solidFill>
                  <a:srgbClr val="BF9000"/>
                </a:solidFill>
                <a:latin typeface="Times New Roman"/>
                <a:ea typeface="Times New Roman"/>
                <a:cs typeface="Times New Roman"/>
                <a:sym typeface="Times New Roman"/>
              </a:rPr>
              <a:t>Heat Production</a:t>
            </a:r>
            <a:endParaRPr b="0" i="0" sz="1100" u="sng" cap="none" strike="noStrike">
              <a:solidFill>
                <a:srgbClr val="BF9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rPr b="0" i="0" lang="en" sz="1100" u="sng" cap="none" strike="noStrike">
                <a:solidFill>
                  <a:srgbClr val="BF9000"/>
                </a:solidFill>
                <a:latin typeface="Times New Roman"/>
                <a:ea typeface="Times New Roman"/>
                <a:cs typeface="Times New Roman"/>
                <a:sym typeface="Times New Roman"/>
              </a:rPr>
              <a:t>Structural processing </a:t>
            </a:r>
            <a:endParaRPr b="0" i="0" sz="1100" u="sng" cap="none" strike="noStrike">
              <a:solidFill>
                <a:srgbClr val="BF9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100"/>
              <a:buFont typeface="Arial"/>
              <a:buNone/>
            </a:pPr>
            <a:r>
              <a:rPr b="0" i="0" lang="en" sz="1100" u="sng" cap="none" strike="noStrike">
                <a:solidFill>
                  <a:srgbClr val="BF9000"/>
                </a:solidFill>
                <a:latin typeface="Times New Roman"/>
                <a:ea typeface="Times New Roman"/>
                <a:cs typeface="Times New Roman"/>
                <a:sym typeface="Times New Roman"/>
              </a:rPr>
              <a:t>leap</a:t>
            </a:r>
            <a:endParaRPr b="0" i="0" sz="1100" u="sng" cap="none" strike="noStrike">
              <a:solidFill>
                <a:srgbClr val="BF9000"/>
              </a:solidFill>
              <a:latin typeface="Times New Roman"/>
              <a:ea typeface="Times New Roman"/>
              <a:cs typeface="Times New Roman"/>
              <a:sym typeface="Times New Roman"/>
            </a:endParaRPr>
          </a:p>
        </p:txBody>
      </p:sp>
      <p:sp>
        <p:nvSpPr>
          <p:cNvPr id="149" name="Google Shape;149;p10"/>
          <p:cNvSpPr txBox="1"/>
          <p:nvPr/>
        </p:nvSpPr>
        <p:spPr>
          <a:xfrm>
            <a:off x="5370150" y="4532075"/>
            <a:ext cx="1747800" cy="403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Times New Roman"/>
                <a:ea typeface="Times New Roman"/>
                <a:cs typeface="Times New Roman"/>
                <a:sym typeface="Times New Roman"/>
              </a:rPr>
              <a:t>    Future potential </a:t>
            </a:r>
            <a:endParaRPr b="0" i="0" sz="1400" u="none" cap="none" strike="noStrike">
              <a:solidFill>
                <a:schemeClr val="dk2"/>
              </a:solidFill>
              <a:latin typeface="Times New Roman"/>
              <a:ea typeface="Times New Roman"/>
              <a:cs typeface="Times New Roman"/>
              <a:sym typeface="Times New Roman"/>
            </a:endParaRPr>
          </a:p>
        </p:txBody>
      </p:sp>
      <p:sp>
        <p:nvSpPr>
          <p:cNvPr id="150" name="Google Shape;150;p10"/>
          <p:cNvSpPr txBox="1"/>
          <p:nvPr/>
        </p:nvSpPr>
        <p:spPr>
          <a:xfrm>
            <a:off x="7563675" y="1843250"/>
            <a:ext cx="1438500" cy="3684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C1130"/>
                </a:solidFill>
                <a:latin typeface="Times New Roman"/>
                <a:ea typeface="Times New Roman"/>
                <a:cs typeface="Times New Roman"/>
                <a:sym typeface="Times New Roman"/>
              </a:rPr>
              <a:t>Trajectory Analysis</a:t>
            </a:r>
            <a:endParaRPr b="0" i="0" sz="1100" u="none" cap="none" strike="noStrike">
              <a:solidFill>
                <a:srgbClr val="4C1130"/>
              </a:solidFill>
              <a:latin typeface="Times New Roman"/>
              <a:ea typeface="Times New Roman"/>
              <a:cs typeface="Times New Roman"/>
              <a:sym typeface="Times New Roman"/>
            </a:endParaRPr>
          </a:p>
        </p:txBody>
      </p:sp>
      <p:sp>
        <p:nvSpPr>
          <p:cNvPr id="151" name="Google Shape;151;p10"/>
          <p:cNvSpPr txBox="1"/>
          <p:nvPr/>
        </p:nvSpPr>
        <p:spPr>
          <a:xfrm>
            <a:off x="7563700" y="2378225"/>
            <a:ext cx="419700" cy="2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52" name="Google Shape;152;p10"/>
          <p:cNvSpPr txBox="1"/>
          <p:nvPr/>
        </p:nvSpPr>
        <p:spPr>
          <a:xfrm>
            <a:off x="8561625" y="2392300"/>
            <a:ext cx="610800" cy="2751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RMSF</a:t>
            </a:r>
            <a:endParaRPr b="0" i="0" sz="1100" u="none" cap="none" strike="noStrike">
              <a:solidFill>
                <a:schemeClr val="dk1"/>
              </a:solidFill>
              <a:latin typeface="Times New Roman"/>
              <a:ea typeface="Times New Roman"/>
              <a:cs typeface="Times New Roman"/>
              <a:sym typeface="Times New Roman"/>
            </a:endParaRPr>
          </a:p>
        </p:txBody>
      </p:sp>
      <p:sp>
        <p:nvSpPr>
          <p:cNvPr id="153" name="Google Shape;153;p10"/>
          <p:cNvSpPr txBox="1"/>
          <p:nvPr/>
        </p:nvSpPr>
        <p:spPr>
          <a:xfrm>
            <a:off x="7596350" y="2364250"/>
            <a:ext cx="513000" cy="1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54" name="Google Shape;154;p10"/>
          <p:cNvSpPr txBox="1"/>
          <p:nvPr/>
        </p:nvSpPr>
        <p:spPr>
          <a:xfrm>
            <a:off x="7456350" y="2382850"/>
            <a:ext cx="694800" cy="289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RMSD</a:t>
            </a:r>
            <a:endParaRPr b="0" i="0" sz="1100" u="none" cap="none" strike="noStrike">
              <a:solidFill>
                <a:schemeClr val="dk1"/>
              </a:solidFill>
              <a:latin typeface="Times New Roman"/>
              <a:ea typeface="Times New Roman"/>
              <a:cs typeface="Times New Roman"/>
              <a:sym typeface="Times New Roman"/>
            </a:endParaRPr>
          </a:p>
        </p:txBody>
      </p:sp>
      <p:sp>
        <p:nvSpPr>
          <p:cNvPr id="155" name="Google Shape;155;p10"/>
          <p:cNvSpPr txBox="1"/>
          <p:nvPr/>
        </p:nvSpPr>
        <p:spPr>
          <a:xfrm>
            <a:off x="6412075" y="2477425"/>
            <a:ext cx="633900" cy="289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Times New Roman"/>
                <a:ea typeface="Times New Roman"/>
                <a:cs typeface="Times New Roman"/>
                <a:sym typeface="Times New Roman"/>
              </a:rPr>
              <a:t>PCA</a:t>
            </a:r>
            <a:endParaRPr b="0" i="0" sz="1200" u="none" cap="none" strike="noStrike">
              <a:solidFill>
                <a:schemeClr val="dk2"/>
              </a:solidFill>
              <a:latin typeface="Times New Roman"/>
              <a:ea typeface="Times New Roman"/>
              <a:cs typeface="Times New Roman"/>
              <a:sym typeface="Times New Roman"/>
            </a:endParaRPr>
          </a:p>
        </p:txBody>
      </p:sp>
      <p:sp>
        <p:nvSpPr>
          <p:cNvPr id="156" name="Google Shape;156;p10"/>
          <p:cNvSpPr txBox="1"/>
          <p:nvPr/>
        </p:nvSpPr>
        <p:spPr>
          <a:xfrm>
            <a:off x="6467963" y="2900675"/>
            <a:ext cx="1142400" cy="3405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A61C00"/>
                </a:solidFill>
                <a:latin typeface="Times New Roman"/>
                <a:ea typeface="Times New Roman"/>
                <a:cs typeface="Times New Roman"/>
                <a:sym typeface="Times New Roman"/>
              </a:rPr>
              <a:t>Binding Energy </a:t>
            </a:r>
            <a:endParaRPr b="0" i="0" sz="1150" u="none" cap="none" strike="noStrike">
              <a:solidFill>
                <a:srgbClr val="A61C00"/>
              </a:solidFill>
              <a:latin typeface="Times New Roman"/>
              <a:ea typeface="Times New Roman"/>
              <a:cs typeface="Times New Roman"/>
              <a:sym typeface="Times New Roman"/>
            </a:endParaRPr>
          </a:p>
        </p:txBody>
      </p:sp>
      <p:sp>
        <p:nvSpPr>
          <p:cNvPr id="157" name="Google Shape;157;p10"/>
          <p:cNvSpPr txBox="1"/>
          <p:nvPr/>
        </p:nvSpPr>
        <p:spPr>
          <a:xfrm>
            <a:off x="7922750" y="2826525"/>
            <a:ext cx="830100" cy="289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chemeClr val="dk2"/>
                </a:solidFill>
                <a:latin typeface="Times New Roman"/>
                <a:ea typeface="Times New Roman"/>
                <a:cs typeface="Times New Roman"/>
                <a:sym typeface="Times New Roman"/>
              </a:rPr>
              <a:t>MM GBSA</a:t>
            </a:r>
            <a:endParaRPr b="0" i="0" sz="1050" u="none" cap="none" strike="noStrike">
              <a:solidFill>
                <a:schemeClr val="dk2"/>
              </a:solidFill>
              <a:latin typeface="Times New Roman"/>
              <a:ea typeface="Times New Roman"/>
              <a:cs typeface="Times New Roman"/>
              <a:sym typeface="Times New Roman"/>
            </a:endParaRPr>
          </a:p>
        </p:txBody>
      </p:sp>
      <p:sp>
        <p:nvSpPr>
          <p:cNvPr id="158" name="Google Shape;158;p10"/>
          <p:cNvSpPr txBox="1"/>
          <p:nvPr/>
        </p:nvSpPr>
        <p:spPr>
          <a:xfrm>
            <a:off x="7922750" y="3115463"/>
            <a:ext cx="830100" cy="2520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Times New Roman"/>
                <a:ea typeface="Times New Roman"/>
                <a:cs typeface="Times New Roman"/>
                <a:sym typeface="Times New Roman"/>
              </a:rPr>
              <a:t>MM PBSA</a:t>
            </a:r>
            <a:endParaRPr b="0" i="0" sz="1100" u="none" cap="none" strike="noStrike">
              <a:solidFill>
                <a:schemeClr val="dk2"/>
              </a:solidFill>
              <a:latin typeface="Times New Roman"/>
              <a:ea typeface="Times New Roman"/>
              <a:cs typeface="Times New Roman"/>
              <a:sym typeface="Times New Roman"/>
            </a:endParaRPr>
          </a:p>
        </p:txBody>
      </p:sp>
      <p:sp>
        <p:nvSpPr>
          <p:cNvPr id="159" name="Google Shape;159;p10"/>
          <p:cNvSpPr txBox="1"/>
          <p:nvPr/>
        </p:nvSpPr>
        <p:spPr>
          <a:xfrm>
            <a:off x="6505050" y="3507300"/>
            <a:ext cx="951300" cy="2520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5818E"/>
                </a:solidFill>
                <a:latin typeface="Times New Roman"/>
                <a:ea typeface="Times New Roman"/>
                <a:cs typeface="Times New Roman"/>
                <a:sym typeface="Times New Roman"/>
              </a:rPr>
              <a:t>Interaction </a:t>
            </a:r>
            <a:endParaRPr b="0" i="0" sz="1200" u="none" cap="none" strike="noStrike">
              <a:solidFill>
                <a:srgbClr val="45818E"/>
              </a:solidFill>
              <a:latin typeface="Times New Roman"/>
              <a:ea typeface="Times New Roman"/>
              <a:cs typeface="Times New Roman"/>
              <a:sym typeface="Times New Roman"/>
            </a:endParaRPr>
          </a:p>
        </p:txBody>
      </p:sp>
      <p:sp>
        <p:nvSpPr>
          <p:cNvPr id="160" name="Google Shape;160;p10"/>
          <p:cNvSpPr txBox="1"/>
          <p:nvPr/>
        </p:nvSpPr>
        <p:spPr>
          <a:xfrm>
            <a:off x="7610375" y="3505200"/>
            <a:ext cx="951300" cy="2520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Times New Roman"/>
                <a:ea typeface="Times New Roman"/>
                <a:cs typeface="Times New Roman"/>
                <a:sym typeface="Times New Roman"/>
              </a:rPr>
              <a:t>CPPTRAJ</a:t>
            </a:r>
            <a:endParaRPr b="0" i="0" sz="1100" u="none" cap="none" strike="noStrike">
              <a:solidFill>
                <a:schemeClr val="dk2"/>
              </a:solidFill>
              <a:latin typeface="Times New Roman"/>
              <a:ea typeface="Times New Roman"/>
              <a:cs typeface="Times New Roman"/>
              <a:sym typeface="Times New Roman"/>
            </a:endParaRPr>
          </a:p>
        </p:txBody>
      </p:sp>
      <p:sp>
        <p:nvSpPr>
          <p:cNvPr id="161" name="Google Shape;161;p10"/>
          <p:cNvSpPr txBox="1"/>
          <p:nvPr/>
        </p:nvSpPr>
        <p:spPr>
          <a:xfrm>
            <a:off x="8002800" y="3894925"/>
            <a:ext cx="1090500" cy="316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B5394"/>
                </a:solidFill>
                <a:latin typeface="Times New Roman"/>
                <a:ea typeface="Times New Roman"/>
                <a:cs typeface="Times New Roman"/>
                <a:sym typeface="Times New Roman"/>
              </a:rPr>
              <a:t>Hydrogen bond</a:t>
            </a:r>
            <a:endParaRPr b="0" i="0" sz="1100" u="none" cap="none" strike="noStrike">
              <a:solidFill>
                <a:srgbClr val="0B5394"/>
              </a:solidFill>
              <a:latin typeface="Times New Roman"/>
              <a:ea typeface="Times New Roman"/>
              <a:cs typeface="Times New Roman"/>
              <a:sym typeface="Times New Roman"/>
            </a:endParaRPr>
          </a:p>
        </p:txBody>
      </p:sp>
      <p:sp>
        <p:nvSpPr>
          <p:cNvPr id="162" name="Google Shape;162;p10"/>
          <p:cNvSpPr txBox="1"/>
          <p:nvPr/>
        </p:nvSpPr>
        <p:spPr>
          <a:xfrm>
            <a:off x="6910875" y="3894925"/>
            <a:ext cx="951300" cy="3162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B5394"/>
                </a:solidFill>
                <a:latin typeface="Times New Roman"/>
                <a:ea typeface="Times New Roman"/>
                <a:cs typeface="Times New Roman"/>
                <a:sym typeface="Times New Roman"/>
              </a:rPr>
              <a:t>Salt bridge</a:t>
            </a:r>
            <a:endParaRPr b="0" i="0" sz="1100" u="none" cap="none" strike="noStrike">
              <a:solidFill>
                <a:srgbClr val="0B5394"/>
              </a:solidFill>
              <a:latin typeface="Times New Roman"/>
              <a:ea typeface="Times New Roman"/>
              <a:cs typeface="Times New Roman"/>
              <a:sym typeface="Times New Roman"/>
            </a:endParaRPr>
          </a:p>
        </p:txBody>
      </p:sp>
      <p:sp>
        <p:nvSpPr>
          <p:cNvPr id="163" name="Google Shape;163;p10"/>
          <p:cNvSpPr txBox="1"/>
          <p:nvPr/>
        </p:nvSpPr>
        <p:spPr>
          <a:xfrm>
            <a:off x="1915425" y="1016625"/>
            <a:ext cx="1515600" cy="5223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Times New Roman"/>
                <a:ea typeface="Times New Roman"/>
                <a:cs typeface="Times New Roman"/>
                <a:sym typeface="Times New Roman"/>
              </a:rPr>
              <a:t>Evaluate antibody humanness using </a:t>
            </a:r>
            <a:r>
              <a:rPr b="1" i="0" lang="en" sz="900" u="none" cap="none" strike="noStrike">
                <a:solidFill>
                  <a:srgbClr val="1C4587"/>
                </a:solidFill>
                <a:latin typeface="Times New Roman"/>
                <a:ea typeface="Times New Roman"/>
                <a:cs typeface="Times New Roman"/>
                <a:sym typeface="Times New Roman"/>
              </a:rPr>
              <a:t>BIOPHI</a:t>
            </a:r>
            <a:endParaRPr b="1" i="0" sz="900" u="none" cap="none" strike="noStrike">
              <a:solidFill>
                <a:srgbClr val="1C4587"/>
              </a:solidFill>
              <a:latin typeface="Times New Roman"/>
              <a:ea typeface="Times New Roman"/>
              <a:cs typeface="Times New Roman"/>
              <a:sym typeface="Times New Roman"/>
            </a:endParaRPr>
          </a:p>
        </p:txBody>
      </p:sp>
      <p:sp>
        <p:nvSpPr>
          <p:cNvPr id="164" name="Google Shape;164;p10"/>
          <p:cNvSpPr/>
          <p:nvPr/>
        </p:nvSpPr>
        <p:spPr>
          <a:xfrm>
            <a:off x="3431025" y="424325"/>
            <a:ext cx="1175100" cy="48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Humanization</a:t>
            </a:r>
            <a:endParaRPr b="0" i="0" sz="1300" u="none" cap="none" strike="noStrike">
              <a:solidFill>
                <a:srgbClr val="000000"/>
              </a:solidFill>
              <a:latin typeface="Times New Roman"/>
              <a:ea typeface="Times New Roman"/>
              <a:cs typeface="Times New Roman"/>
              <a:sym typeface="Times New Roman"/>
            </a:endParaRPr>
          </a:p>
        </p:txBody>
      </p:sp>
      <p:cxnSp>
        <p:nvCxnSpPr>
          <p:cNvPr id="165" name="Google Shape;165;p10"/>
          <p:cNvCxnSpPr>
            <a:endCxn id="141" idx="0"/>
          </p:cNvCxnSpPr>
          <p:nvPr/>
        </p:nvCxnSpPr>
        <p:spPr>
          <a:xfrm flipH="1">
            <a:off x="1571675" y="1543525"/>
            <a:ext cx="662100" cy="599400"/>
          </a:xfrm>
          <a:prstGeom prst="straightConnector1">
            <a:avLst/>
          </a:prstGeom>
          <a:noFill/>
          <a:ln cap="flat" cmpd="sng" w="9525">
            <a:solidFill>
              <a:schemeClr val="dk2"/>
            </a:solidFill>
            <a:prstDash val="solid"/>
            <a:round/>
            <a:headEnd len="sm" w="sm" type="none"/>
            <a:tailEnd len="med" w="med" type="triangle"/>
          </a:ln>
        </p:spPr>
      </p:cxnSp>
      <p:cxnSp>
        <p:nvCxnSpPr>
          <p:cNvPr id="166" name="Google Shape;166;p10"/>
          <p:cNvCxnSpPr>
            <a:endCxn id="143" idx="0"/>
          </p:cNvCxnSpPr>
          <p:nvPr/>
        </p:nvCxnSpPr>
        <p:spPr>
          <a:xfrm flipH="1">
            <a:off x="867375" y="797475"/>
            <a:ext cx="121200" cy="205200"/>
          </a:xfrm>
          <a:prstGeom prst="straightConnector1">
            <a:avLst/>
          </a:prstGeom>
          <a:noFill/>
          <a:ln cap="flat" cmpd="sng" w="9525">
            <a:solidFill>
              <a:schemeClr val="dk2"/>
            </a:solidFill>
            <a:prstDash val="solid"/>
            <a:round/>
            <a:headEnd len="sm" w="sm" type="none"/>
            <a:tailEnd len="med" w="med" type="triangle"/>
          </a:ln>
        </p:spPr>
      </p:cxnSp>
      <p:cxnSp>
        <p:nvCxnSpPr>
          <p:cNvPr id="167" name="Google Shape;167;p10"/>
          <p:cNvCxnSpPr/>
          <p:nvPr/>
        </p:nvCxnSpPr>
        <p:spPr>
          <a:xfrm>
            <a:off x="2205700" y="797400"/>
            <a:ext cx="172500" cy="210000"/>
          </a:xfrm>
          <a:prstGeom prst="straightConnector1">
            <a:avLst/>
          </a:prstGeom>
          <a:noFill/>
          <a:ln cap="flat" cmpd="sng" w="9525">
            <a:solidFill>
              <a:schemeClr val="dk2"/>
            </a:solidFill>
            <a:prstDash val="solid"/>
            <a:round/>
            <a:headEnd len="sm" w="sm" type="none"/>
            <a:tailEnd len="med" w="med" type="triangle"/>
          </a:ln>
        </p:spPr>
      </p:cxnSp>
      <p:cxnSp>
        <p:nvCxnSpPr>
          <p:cNvPr id="168" name="Google Shape;168;p10"/>
          <p:cNvCxnSpPr>
            <a:stCxn id="139" idx="3"/>
          </p:cNvCxnSpPr>
          <p:nvPr/>
        </p:nvCxnSpPr>
        <p:spPr>
          <a:xfrm>
            <a:off x="2350175" y="547900"/>
            <a:ext cx="1072500" cy="11700"/>
          </a:xfrm>
          <a:prstGeom prst="straightConnector1">
            <a:avLst/>
          </a:prstGeom>
          <a:noFill/>
          <a:ln cap="flat" cmpd="sng" w="9525">
            <a:solidFill>
              <a:schemeClr val="dk2"/>
            </a:solidFill>
            <a:prstDash val="solid"/>
            <a:round/>
            <a:headEnd len="sm" w="sm" type="none"/>
            <a:tailEnd len="med" w="med" type="triangle"/>
          </a:ln>
        </p:spPr>
      </p:cxnSp>
      <p:cxnSp>
        <p:nvCxnSpPr>
          <p:cNvPr id="169" name="Google Shape;169;p10"/>
          <p:cNvCxnSpPr/>
          <p:nvPr/>
        </p:nvCxnSpPr>
        <p:spPr>
          <a:xfrm>
            <a:off x="2462175" y="3516050"/>
            <a:ext cx="256500" cy="429000"/>
          </a:xfrm>
          <a:prstGeom prst="straightConnector1">
            <a:avLst/>
          </a:prstGeom>
          <a:noFill/>
          <a:ln cap="flat" cmpd="sng" w="9525">
            <a:solidFill>
              <a:schemeClr val="dk2"/>
            </a:solidFill>
            <a:prstDash val="solid"/>
            <a:round/>
            <a:headEnd len="sm" w="sm" type="none"/>
            <a:tailEnd len="med" w="med" type="triangle"/>
          </a:ln>
        </p:spPr>
      </p:cxnSp>
      <p:cxnSp>
        <p:nvCxnSpPr>
          <p:cNvPr id="170" name="Google Shape;170;p10"/>
          <p:cNvCxnSpPr>
            <a:endCxn id="144" idx="0"/>
          </p:cNvCxnSpPr>
          <p:nvPr/>
        </p:nvCxnSpPr>
        <p:spPr>
          <a:xfrm flipH="1">
            <a:off x="1004925" y="3525275"/>
            <a:ext cx="272700" cy="415200"/>
          </a:xfrm>
          <a:prstGeom prst="straightConnector1">
            <a:avLst/>
          </a:prstGeom>
          <a:noFill/>
          <a:ln cap="flat" cmpd="sng" w="9525">
            <a:solidFill>
              <a:schemeClr val="dk2"/>
            </a:solidFill>
            <a:prstDash val="solid"/>
            <a:round/>
            <a:headEnd len="sm" w="sm" type="none"/>
            <a:tailEnd len="med" w="med" type="triangle"/>
          </a:ln>
        </p:spPr>
      </p:cxnSp>
      <p:cxnSp>
        <p:nvCxnSpPr>
          <p:cNvPr id="171" name="Google Shape;171;p10"/>
          <p:cNvCxnSpPr>
            <a:stCxn id="140" idx="0"/>
          </p:cNvCxnSpPr>
          <p:nvPr/>
        </p:nvCxnSpPr>
        <p:spPr>
          <a:xfrm flipH="1" rot="10800000">
            <a:off x="3321875" y="1315025"/>
            <a:ext cx="1751700" cy="2645100"/>
          </a:xfrm>
          <a:prstGeom prst="straightConnector1">
            <a:avLst/>
          </a:prstGeom>
          <a:noFill/>
          <a:ln cap="flat" cmpd="sng" w="9525">
            <a:solidFill>
              <a:schemeClr val="dk2"/>
            </a:solidFill>
            <a:prstDash val="solid"/>
            <a:round/>
            <a:headEnd len="sm" w="sm" type="none"/>
            <a:tailEnd len="med" w="med" type="triangle"/>
          </a:ln>
        </p:spPr>
      </p:cxnSp>
      <p:cxnSp>
        <p:nvCxnSpPr>
          <p:cNvPr id="172" name="Google Shape;172;p10"/>
          <p:cNvCxnSpPr>
            <a:stCxn id="145" idx="3"/>
            <a:endCxn id="148" idx="1"/>
          </p:cNvCxnSpPr>
          <p:nvPr/>
        </p:nvCxnSpPr>
        <p:spPr>
          <a:xfrm flipH="1" rot="10800000">
            <a:off x="6766150" y="1059563"/>
            <a:ext cx="471000" cy="12900"/>
          </a:xfrm>
          <a:prstGeom prst="straightConnector1">
            <a:avLst/>
          </a:prstGeom>
          <a:noFill/>
          <a:ln cap="flat" cmpd="sng" w="9525">
            <a:solidFill>
              <a:schemeClr val="dk2"/>
            </a:solidFill>
            <a:prstDash val="solid"/>
            <a:round/>
            <a:headEnd len="sm" w="sm" type="none"/>
            <a:tailEnd len="med" w="med" type="triangle"/>
          </a:ln>
        </p:spPr>
      </p:cxnSp>
      <p:cxnSp>
        <p:nvCxnSpPr>
          <p:cNvPr id="173" name="Google Shape;173;p10"/>
          <p:cNvCxnSpPr/>
          <p:nvPr/>
        </p:nvCxnSpPr>
        <p:spPr>
          <a:xfrm flipH="1">
            <a:off x="6029400" y="2219675"/>
            <a:ext cx="14100" cy="2289600"/>
          </a:xfrm>
          <a:prstGeom prst="straightConnector1">
            <a:avLst/>
          </a:prstGeom>
          <a:noFill/>
          <a:ln cap="flat" cmpd="sng" w="9525">
            <a:solidFill>
              <a:schemeClr val="dk2"/>
            </a:solidFill>
            <a:prstDash val="solid"/>
            <a:round/>
            <a:headEnd len="sm" w="sm" type="none"/>
            <a:tailEnd len="med" w="med" type="triangle"/>
          </a:ln>
        </p:spPr>
      </p:cxnSp>
      <p:cxnSp>
        <p:nvCxnSpPr>
          <p:cNvPr id="174" name="Google Shape;174;p10"/>
          <p:cNvCxnSpPr>
            <a:endCxn id="155" idx="1"/>
          </p:cNvCxnSpPr>
          <p:nvPr/>
        </p:nvCxnSpPr>
        <p:spPr>
          <a:xfrm>
            <a:off x="6052675" y="2588125"/>
            <a:ext cx="359400" cy="33900"/>
          </a:xfrm>
          <a:prstGeom prst="straightConnector1">
            <a:avLst/>
          </a:prstGeom>
          <a:noFill/>
          <a:ln cap="flat" cmpd="sng" w="9525">
            <a:solidFill>
              <a:schemeClr val="dk2"/>
            </a:solidFill>
            <a:prstDash val="solid"/>
            <a:round/>
            <a:headEnd len="sm" w="sm" type="none"/>
            <a:tailEnd len="med" w="med" type="triangle"/>
          </a:ln>
        </p:spPr>
      </p:cxnSp>
      <p:cxnSp>
        <p:nvCxnSpPr>
          <p:cNvPr id="175" name="Google Shape;175;p10"/>
          <p:cNvCxnSpPr>
            <a:endCxn id="156" idx="1"/>
          </p:cNvCxnSpPr>
          <p:nvPr/>
        </p:nvCxnSpPr>
        <p:spPr>
          <a:xfrm>
            <a:off x="6048263" y="2975225"/>
            <a:ext cx="419700" cy="95700"/>
          </a:xfrm>
          <a:prstGeom prst="straightConnector1">
            <a:avLst/>
          </a:prstGeom>
          <a:noFill/>
          <a:ln cap="flat" cmpd="sng" w="9525">
            <a:solidFill>
              <a:schemeClr val="dk2"/>
            </a:solidFill>
            <a:prstDash val="solid"/>
            <a:round/>
            <a:headEnd len="sm" w="sm" type="none"/>
            <a:tailEnd len="med" w="med" type="triangle"/>
          </a:ln>
        </p:spPr>
      </p:cxnSp>
      <p:cxnSp>
        <p:nvCxnSpPr>
          <p:cNvPr id="176" name="Google Shape;176;p10"/>
          <p:cNvCxnSpPr>
            <a:endCxn id="159" idx="1"/>
          </p:cNvCxnSpPr>
          <p:nvPr/>
        </p:nvCxnSpPr>
        <p:spPr>
          <a:xfrm>
            <a:off x="6034050" y="3543900"/>
            <a:ext cx="471000" cy="89400"/>
          </a:xfrm>
          <a:prstGeom prst="straightConnector1">
            <a:avLst/>
          </a:prstGeom>
          <a:noFill/>
          <a:ln cap="flat" cmpd="sng" w="9525">
            <a:solidFill>
              <a:schemeClr val="dk2"/>
            </a:solidFill>
            <a:prstDash val="solid"/>
            <a:round/>
            <a:headEnd len="sm" w="sm" type="none"/>
            <a:tailEnd len="med" w="med" type="triangle"/>
          </a:ln>
        </p:spPr>
      </p:cxnSp>
      <p:cxnSp>
        <p:nvCxnSpPr>
          <p:cNvPr id="177" name="Google Shape;177;p10"/>
          <p:cNvCxnSpPr>
            <a:endCxn id="152" idx="0"/>
          </p:cNvCxnSpPr>
          <p:nvPr/>
        </p:nvCxnSpPr>
        <p:spPr>
          <a:xfrm>
            <a:off x="8724825" y="2210200"/>
            <a:ext cx="142200" cy="182100"/>
          </a:xfrm>
          <a:prstGeom prst="straightConnector1">
            <a:avLst/>
          </a:prstGeom>
          <a:noFill/>
          <a:ln cap="flat" cmpd="sng" w="9525">
            <a:solidFill>
              <a:schemeClr val="dk2"/>
            </a:solidFill>
            <a:prstDash val="solid"/>
            <a:round/>
            <a:headEnd len="sm" w="sm" type="none"/>
            <a:tailEnd len="med" w="med" type="triangle"/>
          </a:ln>
        </p:spPr>
      </p:cxnSp>
      <p:cxnSp>
        <p:nvCxnSpPr>
          <p:cNvPr id="178" name="Google Shape;178;p10"/>
          <p:cNvCxnSpPr>
            <a:endCxn id="154" idx="0"/>
          </p:cNvCxnSpPr>
          <p:nvPr/>
        </p:nvCxnSpPr>
        <p:spPr>
          <a:xfrm flipH="1">
            <a:off x="7803750" y="2210350"/>
            <a:ext cx="90900" cy="172500"/>
          </a:xfrm>
          <a:prstGeom prst="straightConnector1">
            <a:avLst/>
          </a:prstGeom>
          <a:noFill/>
          <a:ln cap="flat" cmpd="sng" w="9525">
            <a:solidFill>
              <a:schemeClr val="dk2"/>
            </a:solidFill>
            <a:prstDash val="solid"/>
            <a:round/>
            <a:headEnd len="sm" w="sm" type="none"/>
            <a:tailEnd len="med" w="med" type="triangle"/>
          </a:ln>
        </p:spPr>
      </p:cxnSp>
      <p:cxnSp>
        <p:nvCxnSpPr>
          <p:cNvPr id="179" name="Google Shape;179;p10"/>
          <p:cNvCxnSpPr>
            <a:stCxn id="156" idx="3"/>
            <a:endCxn id="157" idx="1"/>
          </p:cNvCxnSpPr>
          <p:nvPr/>
        </p:nvCxnSpPr>
        <p:spPr>
          <a:xfrm flipH="1" rot="10800000">
            <a:off x="7610363" y="2971025"/>
            <a:ext cx="312300" cy="99900"/>
          </a:xfrm>
          <a:prstGeom prst="straightConnector1">
            <a:avLst/>
          </a:prstGeom>
          <a:noFill/>
          <a:ln cap="flat" cmpd="sng" w="9525">
            <a:solidFill>
              <a:schemeClr val="dk2"/>
            </a:solidFill>
            <a:prstDash val="solid"/>
            <a:round/>
            <a:headEnd len="sm" w="sm" type="none"/>
            <a:tailEnd len="med" w="med" type="triangle"/>
          </a:ln>
        </p:spPr>
      </p:cxnSp>
      <p:cxnSp>
        <p:nvCxnSpPr>
          <p:cNvPr id="180" name="Google Shape;180;p10"/>
          <p:cNvCxnSpPr>
            <a:stCxn id="156" idx="3"/>
            <a:endCxn id="158" idx="1"/>
          </p:cNvCxnSpPr>
          <p:nvPr/>
        </p:nvCxnSpPr>
        <p:spPr>
          <a:xfrm>
            <a:off x="7610363" y="3070925"/>
            <a:ext cx="312300" cy="170400"/>
          </a:xfrm>
          <a:prstGeom prst="straightConnector1">
            <a:avLst/>
          </a:prstGeom>
          <a:noFill/>
          <a:ln cap="flat" cmpd="sng" w="9525">
            <a:solidFill>
              <a:schemeClr val="dk2"/>
            </a:solidFill>
            <a:prstDash val="solid"/>
            <a:round/>
            <a:headEnd len="sm" w="sm" type="none"/>
            <a:tailEnd len="med" w="med" type="triangle"/>
          </a:ln>
        </p:spPr>
      </p:cxnSp>
      <p:cxnSp>
        <p:nvCxnSpPr>
          <p:cNvPr id="181" name="Google Shape;181;p10"/>
          <p:cNvCxnSpPr>
            <a:stCxn id="159" idx="3"/>
            <a:endCxn id="160" idx="1"/>
          </p:cNvCxnSpPr>
          <p:nvPr/>
        </p:nvCxnSpPr>
        <p:spPr>
          <a:xfrm flipH="1" rot="10800000">
            <a:off x="7456350" y="3631200"/>
            <a:ext cx="153900" cy="2100"/>
          </a:xfrm>
          <a:prstGeom prst="straightConnector1">
            <a:avLst/>
          </a:prstGeom>
          <a:noFill/>
          <a:ln cap="flat" cmpd="sng" w="9525">
            <a:solidFill>
              <a:schemeClr val="dk2"/>
            </a:solidFill>
            <a:prstDash val="solid"/>
            <a:round/>
            <a:headEnd len="sm" w="sm" type="none"/>
            <a:tailEnd len="med" w="med" type="triangle"/>
          </a:ln>
        </p:spPr>
      </p:cxnSp>
      <p:cxnSp>
        <p:nvCxnSpPr>
          <p:cNvPr id="182" name="Google Shape;182;p10"/>
          <p:cNvCxnSpPr/>
          <p:nvPr/>
        </p:nvCxnSpPr>
        <p:spPr>
          <a:xfrm>
            <a:off x="8333125" y="3753875"/>
            <a:ext cx="23400" cy="139800"/>
          </a:xfrm>
          <a:prstGeom prst="straightConnector1">
            <a:avLst/>
          </a:prstGeom>
          <a:noFill/>
          <a:ln cap="flat" cmpd="sng" w="9525">
            <a:solidFill>
              <a:schemeClr val="dk2"/>
            </a:solidFill>
            <a:prstDash val="solid"/>
            <a:round/>
            <a:headEnd len="sm" w="sm" type="none"/>
            <a:tailEnd len="med" w="med" type="triangle"/>
          </a:ln>
        </p:spPr>
      </p:cxnSp>
      <p:cxnSp>
        <p:nvCxnSpPr>
          <p:cNvPr id="183" name="Google Shape;183;p10"/>
          <p:cNvCxnSpPr/>
          <p:nvPr/>
        </p:nvCxnSpPr>
        <p:spPr>
          <a:xfrm flipH="1">
            <a:off x="7586900" y="3763200"/>
            <a:ext cx="116700" cy="130500"/>
          </a:xfrm>
          <a:prstGeom prst="straightConnector1">
            <a:avLst/>
          </a:prstGeom>
          <a:noFill/>
          <a:ln cap="flat" cmpd="sng" w="9525">
            <a:solidFill>
              <a:schemeClr val="dk2"/>
            </a:solidFill>
            <a:prstDash val="solid"/>
            <a:round/>
            <a:headEnd len="sm" w="sm" type="none"/>
            <a:tailEnd len="med" w="med" type="triangle"/>
          </a:ln>
        </p:spPr>
      </p:cxnSp>
      <p:cxnSp>
        <p:nvCxnSpPr>
          <p:cNvPr id="184" name="Google Shape;184;p10"/>
          <p:cNvCxnSpPr>
            <a:endCxn id="146" idx="0"/>
          </p:cNvCxnSpPr>
          <p:nvPr/>
        </p:nvCxnSpPr>
        <p:spPr>
          <a:xfrm flipH="1">
            <a:off x="6163925" y="1515500"/>
            <a:ext cx="1073400" cy="326400"/>
          </a:xfrm>
          <a:prstGeom prst="straightConnector1">
            <a:avLst/>
          </a:prstGeom>
          <a:noFill/>
          <a:ln cap="flat" cmpd="sng" w="9525">
            <a:solidFill>
              <a:schemeClr val="dk2"/>
            </a:solidFill>
            <a:prstDash val="solid"/>
            <a:round/>
            <a:headEnd len="sm" w="sm" type="none"/>
            <a:tailEnd len="med" w="med" type="triangle"/>
          </a:ln>
        </p:spPr>
      </p:cxnSp>
      <p:cxnSp>
        <p:nvCxnSpPr>
          <p:cNvPr id="185" name="Google Shape;185;p10"/>
          <p:cNvCxnSpPr>
            <a:stCxn id="164" idx="2"/>
          </p:cNvCxnSpPr>
          <p:nvPr/>
        </p:nvCxnSpPr>
        <p:spPr>
          <a:xfrm flipH="1">
            <a:off x="2732775" y="909425"/>
            <a:ext cx="1285800" cy="2051700"/>
          </a:xfrm>
          <a:prstGeom prst="straightConnector1">
            <a:avLst/>
          </a:prstGeom>
          <a:noFill/>
          <a:ln cap="flat" cmpd="sng" w="9525">
            <a:solidFill>
              <a:schemeClr val="dk2"/>
            </a:solidFill>
            <a:prstDash val="solid"/>
            <a:round/>
            <a:headEnd len="sm" w="sm" type="none"/>
            <a:tailEnd len="med" w="med" type="triangle"/>
          </a:ln>
        </p:spPr>
      </p:cxnSp>
      <p:cxnSp>
        <p:nvCxnSpPr>
          <p:cNvPr id="186" name="Google Shape;186;p10"/>
          <p:cNvCxnSpPr>
            <a:stCxn id="141" idx="2"/>
          </p:cNvCxnSpPr>
          <p:nvPr/>
        </p:nvCxnSpPr>
        <p:spPr>
          <a:xfrm flipH="1">
            <a:off x="1548275" y="2665225"/>
            <a:ext cx="23400" cy="300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196286" y="51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sz="2800" u="sng">
                <a:solidFill>
                  <a:srgbClr val="BF9000"/>
                </a:solidFill>
                <a:latin typeface="Times New Roman"/>
                <a:ea typeface="Times New Roman"/>
                <a:cs typeface="Times New Roman"/>
                <a:sym typeface="Times New Roman"/>
              </a:rPr>
              <a:t>DIFFERENT ANTIBODIES SEQUENCES RELATED TO CD3</a:t>
            </a:r>
            <a:endParaRPr/>
          </a:p>
        </p:txBody>
      </p:sp>
      <p:pic>
        <p:nvPicPr>
          <p:cNvPr id="192" name="Google Shape;192;p11"/>
          <p:cNvPicPr preferRelativeResize="0"/>
          <p:nvPr/>
        </p:nvPicPr>
        <p:blipFill rotWithShape="1">
          <a:blip r:embed="rId3">
            <a:alphaModFix/>
          </a:blip>
          <a:srcRect b="0" l="0" r="0" t="0"/>
          <a:stretch/>
        </p:blipFill>
        <p:spPr>
          <a:xfrm>
            <a:off x="4762134" y="1767840"/>
            <a:ext cx="4185580" cy="3154680"/>
          </a:xfrm>
          <a:prstGeom prst="rect">
            <a:avLst/>
          </a:prstGeom>
          <a:noFill/>
          <a:ln>
            <a:noFill/>
          </a:ln>
        </p:spPr>
      </p:pic>
      <p:pic>
        <p:nvPicPr>
          <p:cNvPr id="193" name="Google Shape;193;p11"/>
          <p:cNvPicPr preferRelativeResize="0"/>
          <p:nvPr/>
        </p:nvPicPr>
        <p:blipFill rotWithShape="1">
          <a:blip r:embed="rId4">
            <a:alphaModFix/>
          </a:blip>
          <a:srcRect b="0" l="0" r="0" t="0"/>
          <a:stretch/>
        </p:blipFill>
        <p:spPr>
          <a:xfrm>
            <a:off x="83811" y="976925"/>
            <a:ext cx="4488179" cy="2683055"/>
          </a:xfrm>
          <a:prstGeom prst="rect">
            <a:avLst/>
          </a:prstGeom>
          <a:noFill/>
          <a:ln>
            <a:noFill/>
          </a:ln>
        </p:spPr>
      </p:pic>
      <p:cxnSp>
        <p:nvCxnSpPr>
          <p:cNvPr id="194" name="Google Shape;194;p11"/>
          <p:cNvCxnSpPr/>
          <p:nvPr/>
        </p:nvCxnSpPr>
        <p:spPr>
          <a:xfrm>
            <a:off x="4493350" y="981800"/>
            <a:ext cx="32100" cy="267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2"/>
          <p:cNvPicPr preferRelativeResize="0"/>
          <p:nvPr/>
        </p:nvPicPr>
        <p:blipFill rotWithShape="1">
          <a:blip r:embed="rId3">
            <a:alphaModFix/>
          </a:blip>
          <a:srcRect b="0" l="0" r="0" t="0"/>
          <a:stretch/>
        </p:blipFill>
        <p:spPr>
          <a:xfrm>
            <a:off x="6329850" y="2845125"/>
            <a:ext cx="2814000" cy="2072300"/>
          </a:xfrm>
          <a:prstGeom prst="rect">
            <a:avLst/>
          </a:prstGeom>
          <a:noFill/>
          <a:ln cap="flat" cmpd="sng" w="9525">
            <a:solidFill>
              <a:schemeClr val="dk1"/>
            </a:solidFill>
            <a:prstDash val="solid"/>
            <a:round/>
            <a:headEnd len="sm" w="sm" type="none"/>
            <a:tailEnd len="sm" w="sm" type="none"/>
          </a:ln>
        </p:spPr>
      </p:pic>
      <p:cxnSp>
        <p:nvCxnSpPr>
          <p:cNvPr id="200" name="Google Shape;200;p12"/>
          <p:cNvCxnSpPr>
            <a:endCxn id="199" idx="0"/>
          </p:cNvCxnSpPr>
          <p:nvPr/>
        </p:nvCxnSpPr>
        <p:spPr>
          <a:xfrm>
            <a:off x="5089350" y="1989525"/>
            <a:ext cx="2647500" cy="855600"/>
          </a:xfrm>
          <a:prstGeom prst="bentConnector2">
            <a:avLst/>
          </a:prstGeom>
          <a:noFill/>
          <a:ln cap="flat" cmpd="sng" w="9525">
            <a:solidFill>
              <a:schemeClr val="dk2"/>
            </a:solidFill>
            <a:prstDash val="solid"/>
            <a:round/>
            <a:headEnd len="sm" w="sm" type="none"/>
            <a:tailEnd len="sm" w="sm" type="none"/>
          </a:ln>
        </p:spPr>
      </p:cxnSp>
      <p:cxnSp>
        <p:nvCxnSpPr>
          <p:cNvPr id="201" name="Google Shape;201;p12"/>
          <p:cNvCxnSpPr>
            <a:endCxn id="199" idx="0"/>
          </p:cNvCxnSpPr>
          <p:nvPr/>
        </p:nvCxnSpPr>
        <p:spPr>
          <a:xfrm flipH="1">
            <a:off x="7736850" y="2252625"/>
            <a:ext cx="300" cy="592500"/>
          </a:xfrm>
          <a:prstGeom prst="straightConnector1">
            <a:avLst/>
          </a:prstGeom>
          <a:noFill/>
          <a:ln cap="flat" cmpd="sng" w="9525">
            <a:solidFill>
              <a:schemeClr val="dk1"/>
            </a:solidFill>
            <a:prstDash val="solid"/>
            <a:round/>
            <a:headEnd len="sm" w="sm" type="none"/>
            <a:tailEnd len="med" w="med" type="triangle"/>
          </a:ln>
        </p:spPr>
      </p:cxnSp>
      <p:sp>
        <p:nvSpPr>
          <p:cNvPr id="202" name="Google Shape;202;p12"/>
          <p:cNvSpPr txBox="1"/>
          <p:nvPr/>
        </p:nvSpPr>
        <p:spPr>
          <a:xfrm>
            <a:off x="1973125" y="72650"/>
            <a:ext cx="53931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5000"/>
              </a:lnSpc>
              <a:spcBef>
                <a:spcPts val="0"/>
              </a:spcBef>
              <a:spcAft>
                <a:spcPts val="1500"/>
              </a:spcAft>
              <a:buClr>
                <a:srgbClr val="000000"/>
              </a:buClr>
              <a:buSzPts val="2600"/>
              <a:buFont typeface="Arial"/>
              <a:buNone/>
            </a:pPr>
            <a:r>
              <a:rPr b="0" i="0" lang="en" sz="2600" u="none" cap="none" strike="noStrike">
                <a:solidFill>
                  <a:srgbClr val="351C75"/>
                </a:solidFill>
                <a:highlight>
                  <a:schemeClr val="lt1"/>
                </a:highlight>
                <a:latin typeface="Times New Roman"/>
                <a:ea typeface="Times New Roman"/>
                <a:cs typeface="Times New Roman"/>
                <a:sym typeface="Times New Roman"/>
              </a:rPr>
              <a:t>     </a:t>
            </a:r>
            <a:r>
              <a:rPr b="1" i="0" lang="en" sz="2600" u="none" cap="none" strike="noStrike">
                <a:solidFill>
                  <a:srgbClr val="741B47"/>
                </a:solidFill>
                <a:highlight>
                  <a:schemeClr val="lt1"/>
                </a:highlight>
                <a:latin typeface="Times New Roman"/>
                <a:ea typeface="Times New Roman"/>
                <a:cs typeface="Times New Roman"/>
                <a:sym typeface="Times New Roman"/>
              </a:rPr>
              <a:t>  </a:t>
            </a:r>
            <a:r>
              <a:rPr b="1" i="0" lang="en" sz="2600" u="sng" cap="none" strike="noStrike">
                <a:solidFill>
                  <a:srgbClr val="741B47"/>
                </a:solidFill>
                <a:highlight>
                  <a:schemeClr val="lt1"/>
                </a:highlight>
                <a:latin typeface="Times New Roman"/>
                <a:ea typeface="Times New Roman"/>
                <a:cs typeface="Times New Roman"/>
                <a:sym typeface="Times New Roman"/>
              </a:rPr>
              <a:t>Humanness Evaluation</a:t>
            </a:r>
            <a:endParaRPr b="1" i="0" sz="2600" u="sng" cap="none" strike="noStrike">
              <a:solidFill>
                <a:srgbClr val="741B47"/>
              </a:solidFill>
              <a:highlight>
                <a:schemeClr val="lt1"/>
              </a:highlight>
              <a:latin typeface="Times New Roman"/>
              <a:ea typeface="Times New Roman"/>
              <a:cs typeface="Times New Roman"/>
              <a:sym typeface="Times New Roman"/>
            </a:endParaRPr>
          </a:p>
        </p:txBody>
      </p:sp>
      <p:pic>
        <p:nvPicPr>
          <p:cNvPr id="203" name="Google Shape;203;p12"/>
          <p:cNvPicPr preferRelativeResize="0"/>
          <p:nvPr/>
        </p:nvPicPr>
        <p:blipFill rotWithShape="1">
          <a:blip r:embed="rId4">
            <a:alphaModFix/>
          </a:blip>
          <a:srcRect b="0" l="0" r="0" t="0"/>
          <a:stretch/>
        </p:blipFill>
        <p:spPr>
          <a:xfrm>
            <a:off x="160400" y="3348525"/>
            <a:ext cx="5974174" cy="1475700"/>
          </a:xfrm>
          <a:prstGeom prst="rect">
            <a:avLst/>
          </a:prstGeom>
          <a:noFill/>
          <a:ln cap="flat" cmpd="sng" w="9525">
            <a:solidFill>
              <a:schemeClr val="dk1"/>
            </a:solidFill>
            <a:prstDash val="solid"/>
            <a:round/>
            <a:headEnd len="sm" w="sm" type="none"/>
            <a:tailEnd len="sm" w="sm" type="none"/>
          </a:ln>
        </p:spPr>
      </p:pic>
      <p:pic>
        <p:nvPicPr>
          <p:cNvPr id="204" name="Google Shape;204;p12"/>
          <p:cNvPicPr preferRelativeResize="0"/>
          <p:nvPr/>
        </p:nvPicPr>
        <p:blipFill rotWithShape="1">
          <a:blip r:embed="rId5">
            <a:alphaModFix/>
          </a:blip>
          <a:srcRect b="0" l="0" r="0" t="0"/>
          <a:stretch/>
        </p:blipFill>
        <p:spPr>
          <a:xfrm>
            <a:off x="328350" y="710050"/>
            <a:ext cx="4760999" cy="2483800"/>
          </a:xfrm>
          <a:prstGeom prst="rect">
            <a:avLst/>
          </a:prstGeom>
          <a:noFill/>
          <a:ln cap="flat" cmpd="sng" w="9525">
            <a:solidFill>
              <a:schemeClr val="dk1"/>
            </a:solidFill>
            <a:prstDash val="solid"/>
            <a:round/>
            <a:headEnd len="sm" w="sm" type="none"/>
            <a:tailEnd len="sm" w="sm" type="none"/>
          </a:ln>
        </p:spPr>
      </p:pic>
      <p:cxnSp>
        <p:nvCxnSpPr>
          <p:cNvPr id="205" name="Google Shape;205;p12"/>
          <p:cNvCxnSpPr/>
          <p:nvPr/>
        </p:nvCxnSpPr>
        <p:spPr>
          <a:xfrm rot="10800000">
            <a:off x="5367675" y="3503825"/>
            <a:ext cx="918600" cy="96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255050" y="1851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u="sng">
                <a:solidFill>
                  <a:srgbClr val="85200C"/>
                </a:solidFill>
                <a:latin typeface="Times New Roman"/>
                <a:ea typeface="Times New Roman"/>
                <a:cs typeface="Times New Roman"/>
                <a:sym typeface="Times New Roman"/>
              </a:rPr>
              <a:t>Biophi humanness Report</a:t>
            </a:r>
            <a:endParaRPr b="1" u="sng">
              <a:solidFill>
                <a:srgbClr val="85200C"/>
              </a:solidFill>
              <a:latin typeface="Times New Roman"/>
              <a:ea typeface="Times New Roman"/>
              <a:cs typeface="Times New Roman"/>
              <a:sym typeface="Times New Roman"/>
            </a:endParaRPr>
          </a:p>
        </p:txBody>
      </p:sp>
      <p:sp>
        <p:nvSpPr>
          <p:cNvPr id="211" name="Google Shape;211;p13"/>
          <p:cNvSpPr txBox="1"/>
          <p:nvPr/>
        </p:nvSpPr>
        <p:spPr>
          <a:xfrm>
            <a:off x="4887500" y="0"/>
            <a:ext cx="3346800" cy="123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50"/>
              <a:buFont typeface="Arial"/>
              <a:buNone/>
            </a:pPr>
            <a:r>
              <a:t/>
            </a:r>
            <a:endParaRPr b="0" i="0" sz="1550" u="none" cap="none" strike="noStrike">
              <a:solidFill>
                <a:srgbClr val="333333"/>
              </a:solidFill>
              <a:highlight>
                <a:srgbClr val="FFFFFF"/>
              </a:highlight>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1" i="0" lang="en" sz="1400" u="none" cap="none" strike="noStrike">
                <a:solidFill>
                  <a:srgbClr val="9900FF"/>
                </a:solidFill>
                <a:latin typeface="Times New Roman"/>
                <a:ea typeface="Times New Roman"/>
                <a:cs typeface="Times New Roman"/>
                <a:sym typeface="Times New Roman"/>
              </a:rPr>
              <a:t>1SY6:</a:t>
            </a:r>
            <a:r>
              <a:rPr b="0" i="0" lang="en" sz="1400" u="none" cap="none" strike="noStrike">
                <a:solidFill>
                  <a:schemeClr val="dk2"/>
                </a:solidFill>
                <a:latin typeface="Times New Roman"/>
                <a:ea typeface="Times New Roman"/>
                <a:cs typeface="Times New Roman"/>
                <a:sym typeface="Times New Roman"/>
              </a:rPr>
              <a:t> </a:t>
            </a:r>
            <a:r>
              <a:rPr b="0" i="0" lang="en" sz="1400" u="none" cap="none" strike="noStrike">
                <a:solidFill>
                  <a:srgbClr val="333333"/>
                </a:solidFill>
                <a:highlight>
                  <a:srgbClr val="FFFFFF"/>
                </a:highlight>
                <a:latin typeface="Times New Roman"/>
                <a:ea typeface="Times New Roman"/>
                <a:cs typeface="Times New Roman"/>
                <a:sym typeface="Times New Roman"/>
              </a:rPr>
              <a:t>OKT3 Fab Fragment</a:t>
            </a:r>
            <a:endParaRPr b="0" i="0" sz="1400" u="none" cap="none" strike="noStrike">
              <a:solidFill>
                <a:srgbClr val="333333"/>
              </a:solidFill>
              <a:highlight>
                <a:srgbClr val="FFFFFF"/>
              </a:highlight>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1" i="0" lang="en" sz="1400" u="none" cap="none" strike="noStrike">
                <a:solidFill>
                  <a:srgbClr val="9900FF"/>
                </a:solidFill>
                <a:highlight>
                  <a:srgbClr val="FFFFFF"/>
                </a:highlight>
                <a:latin typeface="Times New Roman"/>
                <a:ea typeface="Times New Roman"/>
                <a:cs typeface="Times New Roman"/>
                <a:sym typeface="Times New Roman"/>
              </a:rPr>
              <a:t>1XIW :</a:t>
            </a:r>
            <a:r>
              <a:rPr b="0" i="0" lang="en" sz="1400" u="none" cap="none" strike="noStrike">
                <a:solidFill>
                  <a:srgbClr val="333333"/>
                </a:solidFill>
                <a:highlight>
                  <a:srgbClr val="FFFFFF"/>
                </a:highlight>
                <a:latin typeface="Times New Roman"/>
                <a:ea typeface="Times New Roman"/>
                <a:cs typeface="Times New Roman"/>
                <a:sym typeface="Times New Roman"/>
              </a:rPr>
              <a:t>UCHT1 Antibody</a:t>
            </a:r>
            <a:endParaRPr b="0" i="0" sz="1400" u="none" cap="none" strike="noStrike">
              <a:solidFill>
                <a:srgbClr val="333333"/>
              </a:solidFill>
              <a:highlight>
                <a:srgbClr val="FFFFFF"/>
              </a:highlight>
              <a:latin typeface="Times New Roman"/>
              <a:ea typeface="Times New Roman"/>
              <a:cs typeface="Times New Roman"/>
              <a:sym typeface="Times New Roman"/>
            </a:endParaRPr>
          </a:p>
          <a:p>
            <a:pPr indent="-228600" lvl="1" marL="914400" marR="0" rtl="0" algn="l">
              <a:lnSpc>
                <a:spcPct val="100000"/>
              </a:lnSpc>
              <a:spcBef>
                <a:spcPts val="0"/>
              </a:spcBef>
              <a:spcAft>
                <a:spcPts val="0"/>
              </a:spcAft>
              <a:buClr>
                <a:schemeClr val="dk2"/>
              </a:buClr>
              <a:buSzPts val="1400"/>
              <a:buFont typeface="Times New Roman"/>
              <a:buNone/>
            </a:pPr>
            <a:r>
              <a:t/>
            </a:r>
            <a:endParaRPr b="0" i="0" sz="1400" u="none" cap="none" strike="noStrike">
              <a:solidFill>
                <a:schemeClr val="dk2"/>
              </a:solidFill>
              <a:latin typeface="Times New Roman"/>
              <a:ea typeface="Times New Roman"/>
              <a:cs typeface="Times New Roman"/>
              <a:sym typeface="Times New Roman"/>
            </a:endParaRPr>
          </a:p>
        </p:txBody>
      </p:sp>
      <p:pic>
        <p:nvPicPr>
          <p:cNvPr id="212" name="Google Shape;212;p13"/>
          <p:cNvPicPr preferRelativeResize="0"/>
          <p:nvPr/>
        </p:nvPicPr>
        <p:blipFill rotWithShape="1">
          <a:blip r:embed="rId3">
            <a:alphaModFix/>
          </a:blip>
          <a:srcRect b="-9379" l="0" r="0" t="9379"/>
          <a:stretch/>
        </p:blipFill>
        <p:spPr>
          <a:xfrm>
            <a:off x="95750" y="2932849"/>
            <a:ext cx="3695700" cy="895350"/>
          </a:xfrm>
          <a:prstGeom prst="rect">
            <a:avLst/>
          </a:prstGeom>
          <a:noFill/>
          <a:ln>
            <a:noFill/>
          </a:ln>
        </p:spPr>
      </p:pic>
      <p:pic>
        <p:nvPicPr>
          <p:cNvPr id="213" name="Google Shape;213;p13"/>
          <p:cNvPicPr preferRelativeResize="0"/>
          <p:nvPr/>
        </p:nvPicPr>
        <p:blipFill rotWithShape="1">
          <a:blip r:embed="rId4">
            <a:alphaModFix/>
          </a:blip>
          <a:srcRect b="0" l="0" r="0" t="0"/>
          <a:stretch/>
        </p:blipFill>
        <p:spPr>
          <a:xfrm>
            <a:off x="4410100" y="3039200"/>
            <a:ext cx="3824200" cy="1581150"/>
          </a:xfrm>
          <a:prstGeom prst="rect">
            <a:avLst/>
          </a:prstGeom>
          <a:noFill/>
          <a:ln>
            <a:noFill/>
          </a:ln>
        </p:spPr>
      </p:pic>
      <p:pic>
        <p:nvPicPr>
          <p:cNvPr id="214" name="Google Shape;214;p13"/>
          <p:cNvPicPr preferRelativeResize="0"/>
          <p:nvPr/>
        </p:nvPicPr>
        <p:blipFill rotWithShape="1">
          <a:blip r:embed="rId5">
            <a:alphaModFix/>
          </a:blip>
          <a:srcRect b="0" l="0" r="0" t="0"/>
          <a:stretch/>
        </p:blipFill>
        <p:spPr>
          <a:xfrm>
            <a:off x="255050" y="911525"/>
            <a:ext cx="8440766" cy="19020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title"/>
          </p:nvPr>
        </p:nvSpPr>
        <p:spPr>
          <a:xfrm>
            <a:off x="311700" y="240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00000"/>
              </a:lnSpc>
              <a:spcBef>
                <a:spcPts val="0"/>
              </a:spcBef>
              <a:spcAft>
                <a:spcPts val="0"/>
              </a:spcAft>
              <a:buSzPct val="111111"/>
              <a:buNone/>
            </a:pPr>
            <a:r>
              <a:rPr lang="en">
                <a:latin typeface="Times New Roman"/>
                <a:ea typeface="Times New Roman"/>
                <a:cs typeface="Times New Roman"/>
                <a:sym typeface="Times New Roman"/>
              </a:rPr>
              <a:t>                 </a:t>
            </a:r>
            <a:r>
              <a:rPr b="1" lang="en">
                <a:latin typeface="Times New Roman"/>
                <a:ea typeface="Times New Roman"/>
                <a:cs typeface="Times New Roman"/>
                <a:sym typeface="Times New Roman"/>
              </a:rPr>
              <a:t> </a:t>
            </a:r>
            <a:r>
              <a:rPr b="1" lang="en" u="sng">
                <a:latin typeface="Times New Roman"/>
                <a:ea typeface="Times New Roman"/>
                <a:cs typeface="Times New Roman"/>
                <a:sym typeface="Times New Roman"/>
              </a:rPr>
              <a:t>STRUCTURE OF CD3 WITH OKT3 Fab</a:t>
            </a:r>
            <a:endParaRPr b="1" u="sng">
              <a:latin typeface="Times New Roman"/>
              <a:ea typeface="Times New Roman"/>
              <a:cs typeface="Times New Roman"/>
              <a:sym typeface="Times New Roman"/>
            </a:endParaRPr>
          </a:p>
        </p:txBody>
      </p:sp>
      <p:pic>
        <p:nvPicPr>
          <p:cNvPr id="220" name="Google Shape;220;p14"/>
          <p:cNvPicPr preferRelativeResize="0"/>
          <p:nvPr/>
        </p:nvPicPr>
        <p:blipFill rotWithShape="1">
          <a:blip r:embed="rId3">
            <a:alphaModFix/>
          </a:blip>
          <a:srcRect b="0" l="0" r="0" t="0"/>
          <a:stretch/>
        </p:blipFill>
        <p:spPr>
          <a:xfrm>
            <a:off x="593095" y="-168613"/>
            <a:ext cx="9211981" cy="4534024"/>
          </a:xfrm>
          <a:prstGeom prst="rect">
            <a:avLst/>
          </a:prstGeom>
          <a:noFill/>
          <a:ln>
            <a:noFill/>
          </a:ln>
        </p:spPr>
      </p:pic>
      <p:sp>
        <p:nvSpPr>
          <p:cNvPr id="221" name="Google Shape;221;p14"/>
          <p:cNvSpPr txBox="1"/>
          <p:nvPr/>
        </p:nvSpPr>
        <p:spPr>
          <a:xfrm>
            <a:off x="942850" y="1343150"/>
            <a:ext cx="1567500" cy="446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Times New Roman"/>
                <a:ea typeface="Times New Roman"/>
                <a:cs typeface="Times New Roman"/>
                <a:sym typeface="Times New Roman"/>
              </a:rPr>
              <a:t>Light chain</a:t>
            </a:r>
            <a:endParaRPr b="1" i="0" sz="1800" u="none" cap="none" strike="noStrike">
              <a:solidFill>
                <a:schemeClr val="dk2"/>
              </a:solidFill>
              <a:latin typeface="Times New Roman"/>
              <a:ea typeface="Times New Roman"/>
              <a:cs typeface="Times New Roman"/>
              <a:sym typeface="Times New Roman"/>
            </a:endParaRPr>
          </a:p>
        </p:txBody>
      </p:sp>
      <p:sp>
        <p:nvSpPr>
          <p:cNvPr id="222" name="Google Shape;222;p14"/>
          <p:cNvSpPr txBox="1"/>
          <p:nvPr/>
        </p:nvSpPr>
        <p:spPr>
          <a:xfrm>
            <a:off x="6030900" y="2163025"/>
            <a:ext cx="1567500" cy="446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Times New Roman"/>
                <a:ea typeface="Times New Roman"/>
                <a:cs typeface="Times New Roman"/>
                <a:sym typeface="Times New Roman"/>
              </a:rPr>
              <a:t>Epsilon chain</a:t>
            </a:r>
            <a:endParaRPr b="1" i="0" sz="1800" u="none" cap="none" strike="noStrike">
              <a:solidFill>
                <a:schemeClr val="dk2"/>
              </a:solidFill>
              <a:latin typeface="Times New Roman"/>
              <a:ea typeface="Times New Roman"/>
              <a:cs typeface="Times New Roman"/>
              <a:sym typeface="Times New Roman"/>
            </a:endParaRPr>
          </a:p>
        </p:txBody>
      </p:sp>
      <p:sp>
        <p:nvSpPr>
          <p:cNvPr id="223" name="Google Shape;223;p14"/>
          <p:cNvSpPr txBox="1"/>
          <p:nvPr/>
        </p:nvSpPr>
        <p:spPr>
          <a:xfrm>
            <a:off x="641425" y="3513400"/>
            <a:ext cx="1507200" cy="446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Times New Roman"/>
                <a:ea typeface="Times New Roman"/>
                <a:cs typeface="Times New Roman"/>
                <a:sym typeface="Times New Roman"/>
              </a:rPr>
              <a:t>Heavy chain</a:t>
            </a:r>
            <a:endParaRPr b="1" i="0" sz="1800" u="none" cap="none" strike="noStrike">
              <a:solidFill>
                <a:schemeClr val="dk2"/>
              </a:solidFill>
              <a:latin typeface="Times New Roman"/>
              <a:ea typeface="Times New Roman"/>
              <a:cs typeface="Times New Roman"/>
              <a:sym typeface="Times New Roman"/>
            </a:endParaRPr>
          </a:p>
        </p:txBody>
      </p:sp>
      <p:cxnSp>
        <p:nvCxnSpPr>
          <p:cNvPr id="224" name="Google Shape;224;p14"/>
          <p:cNvCxnSpPr>
            <a:stCxn id="221" idx="2"/>
          </p:cNvCxnSpPr>
          <p:nvPr/>
        </p:nvCxnSpPr>
        <p:spPr>
          <a:xfrm>
            <a:off x="1726600" y="1789250"/>
            <a:ext cx="868200" cy="301500"/>
          </a:xfrm>
          <a:prstGeom prst="straightConnector1">
            <a:avLst/>
          </a:prstGeom>
          <a:noFill/>
          <a:ln cap="flat" cmpd="sng" w="9525">
            <a:solidFill>
              <a:schemeClr val="dk2"/>
            </a:solidFill>
            <a:prstDash val="solid"/>
            <a:round/>
            <a:headEnd len="sm" w="sm" type="none"/>
            <a:tailEnd len="med" w="med" type="triangle"/>
          </a:ln>
        </p:spPr>
      </p:cxnSp>
      <p:cxnSp>
        <p:nvCxnSpPr>
          <p:cNvPr id="225" name="Google Shape;225;p14"/>
          <p:cNvCxnSpPr>
            <a:stCxn id="223" idx="0"/>
          </p:cNvCxnSpPr>
          <p:nvPr/>
        </p:nvCxnSpPr>
        <p:spPr>
          <a:xfrm flipH="1" rot="10800000">
            <a:off x="1395025" y="3260200"/>
            <a:ext cx="1151400" cy="253200"/>
          </a:xfrm>
          <a:prstGeom prst="straightConnector1">
            <a:avLst/>
          </a:prstGeom>
          <a:noFill/>
          <a:ln cap="flat" cmpd="sng" w="9525">
            <a:solidFill>
              <a:schemeClr val="dk2"/>
            </a:solidFill>
            <a:prstDash val="solid"/>
            <a:round/>
            <a:headEnd len="sm" w="sm" type="none"/>
            <a:tailEnd len="med" w="med" type="triangle"/>
          </a:ln>
        </p:spPr>
      </p:cxnSp>
      <p:cxnSp>
        <p:nvCxnSpPr>
          <p:cNvPr id="226" name="Google Shape;226;p14"/>
          <p:cNvCxnSpPr>
            <a:stCxn id="222" idx="1"/>
          </p:cNvCxnSpPr>
          <p:nvPr/>
        </p:nvCxnSpPr>
        <p:spPr>
          <a:xfrm flipH="1">
            <a:off x="5403900" y="2386075"/>
            <a:ext cx="627000" cy="271200"/>
          </a:xfrm>
          <a:prstGeom prst="straightConnector1">
            <a:avLst/>
          </a:prstGeom>
          <a:noFill/>
          <a:ln cap="flat" cmpd="sng" w="9525">
            <a:solidFill>
              <a:schemeClr val="dk2"/>
            </a:solidFill>
            <a:prstDash val="solid"/>
            <a:round/>
            <a:headEnd len="sm" w="sm" type="none"/>
            <a:tailEnd len="med" w="med" type="triangle"/>
          </a:ln>
        </p:spPr>
      </p:cxnSp>
      <p:sp>
        <p:nvSpPr>
          <p:cNvPr id="227" name="Google Shape;227;p14"/>
          <p:cNvSpPr txBox="1"/>
          <p:nvPr/>
        </p:nvSpPr>
        <p:spPr>
          <a:xfrm>
            <a:off x="1112521" y="4286851"/>
            <a:ext cx="6584940" cy="69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38761D"/>
                </a:solidFill>
                <a:latin typeface="Times New Roman"/>
                <a:ea typeface="Times New Roman"/>
                <a:cs typeface="Times New Roman"/>
                <a:sym typeface="Times New Roman"/>
              </a:rPr>
              <a:t>Epsilon chain of CD3 interacting with the Antibody heavy chain </a:t>
            </a:r>
            <a:endParaRPr b="1" i="0" sz="1800" u="sng" cap="none" strike="noStrike">
              <a:solidFill>
                <a:srgbClr val="38761D"/>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5"/>
          <p:cNvPicPr preferRelativeResize="0"/>
          <p:nvPr/>
        </p:nvPicPr>
        <p:blipFill rotWithShape="1">
          <a:blip r:embed="rId3">
            <a:alphaModFix/>
          </a:blip>
          <a:srcRect b="0" l="0" r="0" t="0"/>
          <a:stretch/>
        </p:blipFill>
        <p:spPr>
          <a:xfrm>
            <a:off x="1700575" y="184425"/>
            <a:ext cx="8839204" cy="4354862"/>
          </a:xfrm>
          <a:prstGeom prst="rect">
            <a:avLst/>
          </a:prstGeom>
          <a:noFill/>
          <a:ln>
            <a:noFill/>
          </a:ln>
        </p:spPr>
      </p:pic>
      <p:sp>
        <p:nvSpPr>
          <p:cNvPr id="233" name="Google Shape;233;p15"/>
          <p:cNvSpPr txBox="1"/>
          <p:nvPr/>
        </p:nvSpPr>
        <p:spPr>
          <a:xfrm>
            <a:off x="977025" y="587575"/>
            <a:ext cx="1203000" cy="1781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234" name="Google Shape;234;p15"/>
          <p:cNvSpPr txBox="1"/>
          <p:nvPr/>
        </p:nvSpPr>
        <p:spPr>
          <a:xfrm>
            <a:off x="5106225" y="2009775"/>
            <a:ext cx="1156500" cy="22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cxnSp>
        <p:nvCxnSpPr>
          <p:cNvPr id="235" name="Google Shape;235;p15"/>
          <p:cNvCxnSpPr>
            <a:stCxn id="233" idx="3"/>
          </p:cNvCxnSpPr>
          <p:nvPr/>
        </p:nvCxnSpPr>
        <p:spPr>
          <a:xfrm>
            <a:off x="2180025" y="1478275"/>
            <a:ext cx="2919300" cy="1319700"/>
          </a:xfrm>
          <a:prstGeom prst="straightConnector1">
            <a:avLst/>
          </a:prstGeom>
          <a:noFill/>
          <a:ln cap="flat" cmpd="sng" w="9525">
            <a:solidFill>
              <a:schemeClr val="dk2"/>
            </a:solidFill>
            <a:prstDash val="solid"/>
            <a:round/>
            <a:headEnd len="sm" w="sm" type="none"/>
            <a:tailEnd len="sm" w="sm" type="none"/>
          </a:ln>
        </p:spPr>
      </p:cxnSp>
      <p:cxnSp>
        <p:nvCxnSpPr>
          <p:cNvPr id="236" name="Google Shape;236;p15"/>
          <p:cNvCxnSpPr/>
          <p:nvPr/>
        </p:nvCxnSpPr>
        <p:spPr>
          <a:xfrm>
            <a:off x="2180025" y="2350275"/>
            <a:ext cx="2933100" cy="1921200"/>
          </a:xfrm>
          <a:prstGeom prst="straightConnector1">
            <a:avLst/>
          </a:prstGeom>
          <a:noFill/>
          <a:ln cap="flat" cmpd="sng" w="9525">
            <a:solidFill>
              <a:schemeClr val="dk2"/>
            </a:solidFill>
            <a:prstDash val="solid"/>
            <a:round/>
            <a:headEnd len="sm" w="sm" type="none"/>
            <a:tailEnd len="sm" w="sm" type="none"/>
          </a:ln>
        </p:spPr>
      </p:cxnSp>
      <p:pic>
        <p:nvPicPr>
          <p:cNvPr id="237" name="Google Shape;237;p15"/>
          <p:cNvPicPr preferRelativeResize="0"/>
          <p:nvPr/>
        </p:nvPicPr>
        <p:blipFill rotWithShape="1">
          <a:blip r:embed="rId3">
            <a:alphaModFix/>
          </a:blip>
          <a:srcRect b="2671" l="38120" r="48722" t="41762"/>
          <a:stretch/>
        </p:blipFill>
        <p:spPr>
          <a:xfrm>
            <a:off x="970125" y="587575"/>
            <a:ext cx="1203000" cy="1988724"/>
          </a:xfrm>
          <a:prstGeom prst="rect">
            <a:avLst/>
          </a:prstGeom>
          <a:noFill/>
          <a:ln cap="flat" cmpd="sng" w="9525">
            <a:solidFill>
              <a:schemeClr val="dk1"/>
            </a:solidFill>
            <a:prstDash val="solid"/>
            <a:round/>
            <a:headEnd len="sm" w="sm" type="none"/>
            <a:tailEnd len="sm" w="sm" type="none"/>
          </a:ln>
        </p:spPr>
      </p:pic>
      <p:sp>
        <p:nvSpPr>
          <p:cNvPr id="238" name="Google Shape;238;p15"/>
          <p:cNvSpPr txBox="1"/>
          <p:nvPr/>
        </p:nvSpPr>
        <p:spPr>
          <a:xfrm>
            <a:off x="2863175" y="484975"/>
            <a:ext cx="5229000" cy="405600"/>
          </a:xfrm>
          <a:prstGeom prst="rect">
            <a:avLst/>
          </a:prstGeom>
          <a:noFill/>
          <a:ln cap="flat" cmpd="sng" w="9525">
            <a:solidFill>
              <a:srgbClr val="5B0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1C4587"/>
                </a:solidFill>
                <a:latin typeface="Times New Roman"/>
                <a:ea typeface="Times New Roman"/>
                <a:cs typeface="Times New Roman"/>
                <a:sym typeface="Times New Roman"/>
              </a:rPr>
              <a:t> </a:t>
            </a:r>
            <a:r>
              <a:rPr b="0" i="0" lang="en" sz="1700" u="none" cap="none" strike="noStrike">
                <a:solidFill>
                  <a:srgbClr val="1C4587"/>
                </a:solidFill>
                <a:latin typeface="Times New Roman"/>
                <a:ea typeface="Times New Roman"/>
                <a:cs typeface="Times New Roman"/>
                <a:sym typeface="Times New Roman"/>
              </a:rPr>
              <a:t>        </a:t>
            </a:r>
            <a:r>
              <a:rPr b="1" i="0" lang="en" sz="1700" u="sng" cap="none" strike="noStrike">
                <a:solidFill>
                  <a:srgbClr val="1C4587"/>
                </a:solidFill>
                <a:latin typeface="Times New Roman"/>
                <a:ea typeface="Times New Roman"/>
                <a:cs typeface="Times New Roman"/>
                <a:sym typeface="Times New Roman"/>
              </a:rPr>
              <a:t>BINDING REGION OF CD3 (Epsilon chain)</a:t>
            </a:r>
            <a:endParaRPr b="1" i="0" sz="1700" u="sng" cap="none" strike="noStrike">
              <a:solidFill>
                <a:srgbClr val="1C4587"/>
              </a:solidFill>
              <a:latin typeface="Times New Roman"/>
              <a:ea typeface="Times New Roman"/>
              <a:cs typeface="Times New Roman"/>
              <a:sym typeface="Times New Roman"/>
            </a:endParaRPr>
          </a:p>
        </p:txBody>
      </p:sp>
      <p:sp>
        <p:nvSpPr>
          <p:cNvPr id="239" name="Google Shape;239;p15"/>
          <p:cNvSpPr txBox="1"/>
          <p:nvPr/>
        </p:nvSpPr>
        <p:spPr>
          <a:xfrm>
            <a:off x="122987" y="2571750"/>
            <a:ext cx="2698825" cy="59224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004B53"/>
                </a:solidFill>
                <a:latin typeface="Times New Roman"/>
                <a:ea typeface="Times New Roman"/>
                <a:cs typeface="Times New Roman"/>
                <a:sym typeface="Times New Roman"/>
              </a:rPr>
              <a:t>The stick form represents the interacting residues</a:t>
            </a:r>
            <a:endParaRPr b="0" i="0" sz="1400" u="sng" cap="none" strike="noStrike">
              <a:solidFill>
                <a:srgbClr val="004B53"/>
              </a:solidFill>
              <a:latin typeface="Times New Roman"/>
              <a:ea typeface="Times New Roman"/>
              <a:cs typeface="Times New Roman"/>
              <a:sym typeface="Times New Roman"/>
            </a:endParaRPr>
          </a:p>
        </p:txBody>
      </p:sp>
      <p:pic>
        <p:nvPicPr>
          <p:cNvPr id="240" name="Google Shape;240;p15"/>
          <p:cNvPicPr preferRelativeResize="0"/>
          <p:nvPr/>
        </p:nvPicPr>
        <p:blipFill rotWithShape="1">
          <a:blip r:embed="rId4">
            <a:alphaModFix/>
          </a:blip>
          <a:srcRect b="0" l="0" r="0" t="0"/>
          <a:stretch/>
        </p:blipFill>
        <p:spPr>
          <a:xfrm>
            <a:off x="977025" y="604213"/>
            <a:ext cx="1184348" cy="1960620"/>
          </a:xfrm>
          <a:prstGeom prst="rect">
            <a:avLst/>
          </a:prstGeom>
          <a:noFill/>
          <a:ln>
            <a:noFill/>
          </a:ln>
        </p:spPr>
      </p:pic>
    </p:spTree>
  </p:cSld>
  <p:clrMapOvr>
    <a:masterClrMapping/>
  </p:clrMapOvr>
  <p:transition p14:dur="100">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379375" y="58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294"/>
              <a:buNone/>
            </a:pPr>
            <a:r>
              <a:rPr b="1" lang="en" sz="2983" u="sng">
                <a:solidFill>
                  <a:srgbClr val="4C1130"/>
                </a:solidFill>
                <a:latin typeface="Times New Roman"/>
                <a:ea typeface="Times New Roman"/>
                <a:cs typeface="Times New Roman"/>
                <a:sym typeface="Times New Roman"/>
              </a:rPr>
              <a:t>AbRSa</a:t>
            </a:r>
            <a:r>
              <a:rPr lang="en" sz="2983" u="sng">
                <a:latin typeface="Times New Roman"/>
                <a:ea typeface="Times New Roman"/>
                <a:cs typeface="Times New Roman"/>
                <a:sym typeface="Times New Roman"/>
              </a:rPr>
              <a:t> </a:t>
            </a:r>
            <a:r>
              <a:rPr b="1" lang="en" sz="2000">
                <a:solidFill>
                  <a:srgbClr val="1154CC"/>
                </a:solidFill>
                <a:latin typeface="Times New Roman"/>
                <a:ea typeface="Times New Roman"/>
                <a:cs typeface="Times New Roman"/>
                <a:sym typeface="Times New Roman"/>
              </a:rPr>
              <a:t> (A Tool for Antibody Numbering and CDR Delimiting)</a:t>
            </a:r>
            <a:endParaRPr b="1" sz="2000">
              <a:solidFill>
                <a:srgbClr val="1154CC"/>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55555"/>
              <a:buNone/>
            </a:pPr>
            <a:r>
              <a:t/>
            </a:r>
            <a:endParaRPr b="1" sz="2000">
              <a:solidFill>
                <a:srgbClr val="1154CC"/>
              </a:solidFill>
              <a:latin typeface="Times New Roman"/>
              <a:ea typeface="Times New Roman"/>
              <a:cs typeface="Times New Roman"/>
              <a:sym typeface="Times New Roman"/>
            </a:endParaRPr>
          </a:p>
        </p:txBody>
      </p:sp>
      <p:pic>
        <p:nvPicPr>
          <p:cNvPr id="246" name="Google Shape;246;p16"/>
          <p:cNvPicPr preferRelativeResize="0"/>
          <p:nvPr/>
        </p:nvPicPr>
        <p:blipFill rotWithShape="1">
          <a:blip r:embed="rId3">
            <a:alphaModFix/>
          </a:blip>
          <a:srcRect b="0" l="0" r="0" t="0"/>
          <a:stretch/>
        </p:blipFill>
        <p:spPr>
          <a:xfrm>
            <a:off x="99000" y="543600"/>
            <a:ext cx="3963600" cy="2773500"/>
          </a:xfrm>
          <a:prstGeom prst="rect">
            <a:avLst/>
          </a:prstGeom>
          <a:noFill/>
          <a:ln>
            <a:noFill/>
          </a:ln>
        </p:spPr>
      </p:pic>
      <p:pic>
        <p:nvPicPr>
          <p:cNvPr id="247" name="Google Shape;247;p16"/>
          <p:cNvPicPr preferRelativeResize="0"/>
          <p:nvPr/>
        </p:nvPicPr>
        <p:blipFill rotWithShape="1">
          <a:blip r:embed="rId4">
            <a:alphaModFix/>
          </a:blip>
          <a:srcRect b="0" l="0" r="0" t="0"/>
          <a:stretch/>
        </p:blipFill>
        <p:spPr>
          <a:xfrm>
            <a:off x="4842600" y="631175"/>
            <a:ext cx="3551351" cy="2338301"/>
          </a:xfrm>
          <a:prstGeom prst="rect">
            <a:avLst/>
          </a:prstGeom>
          <a:noFill/>
          <a:ln>
            <a:noFill/>
          </a:ln>
        </p:spPr>
      </p:pic>
      <p:pic>
        <p:nvPicPr>
          <p:cNvPr id="248" name="Google Shape;248;p16"/>
          <p:cNvPicPr preferRelativeResize="0"/>
          <p:nvPr/>
        </p:nvPicPr>
        <p:blipFill rotWithShape="1">
          <a:blip r:embed="rId5">
            <a:alphaModFix/>
          </a:blip>
          <a:srcRect b="0" l="0" r="0" t="0"/>
          <a:stretch/>
        </p:blipFill>
        <p:spPr>
          <a:xfrm>
            <a:off x="4920025" y="3228579"/>
            <a:ext cx="3878649" cy="1914923"/>
          </a:xfrm>
          <a:prstGeom prst="rect">
            <a:avLst/>
          </a:prstGeom>
          <a:noFill/>
          <a:ln>
            <a:noFill/>
          </a:ln>
        </p:spPr>
      </p:pic>
      <p:pic>
        <p:nvPicPr>
          <p:cNvPr id="249" name="Google Shape;249;p16"/>
          <p:cNvPicPr preferRelativeResize="0"/>
          <p:nvPr/>
        </p:nvPicPr>
        <p:blipFill rotWithShape="1">
          <a:blip r:embed="rId6">
            <a:alphaModFix/>
          </a:blip>
          <a:srcRect b="0" l="0" r="0" t="0"/>
          <a:stretch/>
        </p:blipFill>
        <p:spPr>
          <a:xfrm>
            <a:off x="263363" y="3314575"/>
            <a:ext cx="3673925" cy="1742925"/>
          </a:xfrm>
          <a:prstGeom prst="rect">
            <a:avLst/>
          </a:prstGeom>
          <a:noFill/>
          <a:ln>
            <a:noFill/>
          </a:ln>
        </p:spPr>
      </p:pic>
      <p:cxnSp>
        <p:nvCxnSpPr>
          <p:cNvPr id="250" name="Google Shape;250;p16"/>
          <p:cNvCxnSpPr>
            <a:stCxn id="246" idx="3"/>
          </p:cNvCxnSpPr>
          <p:nvPr/>
        </p:nvCxnSpPr>
        <p:spPr>
          <a:xfrm>
            <a:off x="4062600" y="1930350"/>
            <a:ext cx="647700" cy="16800"/>
          </a:xfrm>
          <a:prstGeom prst="straightConnector1">
            <a:avLst/>
          </a:prstGeom>
          <a:noFill/>
          <a:ln cap="flat" cmpd="sng" w="9525">
            <a:solidFill>
              <a:schemeClr val="dk1"/>
            </a:solidFill>
            <a:prstDash val="solid"/>
            <a:round/>
            <a:headEnd len="sm" w="sm" type="none"/>
            <a:tailEnd len="med" w="med" type="triangle"/>
          </a:ln>
        </p:spPr>
      </p:cxnSp>
      <p:sp>
        <p:nvSpPr>
          <p:cNvPr id="251" name="Google Shape;251;p16"/>
          <p:cNvSpPr txBox="1"/>
          <p:nvPr/>
        </p:nvSpPr>
        <p:spPr>
          <a:xfrm rot="-5400000">
            <a:off x="4317150" y="3878213"/>
            <a:ext cx="1086000" cy="29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sng" cap="none" strike="noStrike">
                <a:solidFill>
                  <a:srgbClr val="0B5394"/>
                </a:solidFill>
                <a:latin typeface="Times New Roman"/>
                <a:ea typeface="Times New Roman"/>
                <a:cs typeface="Times New Roman"/>
                <a:sym typeface="Times New Roman"/>
              </a:rPr>
              <a:t>LIGHT CHAIN</a:t>
            </a:r>
            <a:endParaRPr b="1" i="0" sz="900" u="sng" cap="none" strike="noStrike">
              <a:solidFill>
                <a:srgbClr val="0B5394"/>
              </a:solidFill>
              <a:latin typeface="Times New Roman"/>
              <a:ea typeface="Times New Roman"/>
              <a:cs typeface="Times New Roman"/>
              <a:sym typeface="Times New Roman"/>
            </a:endParaRPr>
          </a:p>
        </p:txBody>
      </p:sp>
      <p:sp>
        <p:nvSpPr>
          <p:cNvPr id="252" name="Google Shape;252;p16"/>
          <p:cNvSpPr txBox="1"/>
          <p:nvPr/>
        </p:nvSpPr>
        <p:spPr>
          <a:xfrm rot="-5400000">
            <a:off x="-425400" y="3839525"/>
            <a:ext cx="12279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sng" cap="none" strike="noStrike">
                <a:solidFill>
                  <a:srgbClr val="38761D"/>
                </a:solidFill>
                <a:latin typeface="Times New Roman"/>
                <a:ea typeface="Times New Roman"/>
                <a:cs typeface="Times New Roman"/>
                <a:sym typeface="Times New Roman"/>
              </a:rPr>
              <a:t>HEAVY CHAIN</a:t>
            </a:r>
            <a:endParaRPr b="1" i="0" sz="1000" u="sng" cap="none" strike="noStrike">
              <a:solidFill>
                <a:srgbClr val="38761D"/>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2525250" y="0"/>
            <a:ext cx="3554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5000"/>
              </a:lnSpc>
              <a:spcBef>
                <a:spcPts val="0"/>
              </a:spcBef>
              <a:spcAft>
                <a:spcPts val="0"/>
              </a:spcAft>
              <a:buClr>
                <a:schemeClr val="dk1"/>
              </a:buClr>
              <a:buSzPct val="42307"/>
              <a:buFont typeface="Arial"/>
              <a:buNone/>
            </a:pPr>
            <a:r>
              <a:rPr b="1" lang="en" sz="2600">
                <a:solidFill>
                  <a:srgbClr val="674EA7"/>
                </a:solidFill>
                <a:highlight>
                  <a:schemeClr val="lt1"/>
                </a:highlight>
                <a:latin typeface="Times New Roman"/>
                <a:ea typeface="Times New Roman"/>
                <a:cs typeface="Times New Roman"/>
                <a:sym typeface="Times New Roman"/>
              </a:rPr>
              <a:t> </a:t>
            </a:r>
            <a:r>
              <a:rPr b="1" lang="en" sz="2600" u="sng">
                <a:solidFill>
                  <a:srgbClr val="674EA7"/>
                </a:solidFill>
                <a:highlight>
                  <a:schemeClr val="lt1"/>
                </a:highlight>
                <a:latin typeface="Times New Roman"/>
                <a:ea typeface="Times New Roman"/>
                <a:cs typeface="Times New Roman"/>
                <a:sym typeface="Times New Roman"/>
              </a:rPr>
              <a:t>Humanization Methods</a:t>
            </a:r>
            <a:endParaRPr b="1" sz="2600" u="sng">
              <a:solidFill>
                <a:srgbClr val="674EA7"/>
              </a:solidFill>
              <a:highlight>
                <a:schemeClr val="lt1"/>
              </a:highlight>
              <a:latin typeface="Times New Roman"/>
              <a:ea typeface="Times New Roman"/>
              <a:cs typeface="Times New Roman"/>
              <a:sym typeface="Times New Roman"/>
            </a:endParaRPr>
          </a:p>
          <a:p>
            <a:pPr indent="0" lvl="0" marL="0" rtl="0" algn="l">
              <a:lnSpc>
                <a:spcPct val="100000"/>
              </a:lnSpc>
              <a:spcBef>
                <a:spcPts val="1500"/>
              </a:spcBef>
              <a:spcAft>
                <a:spcPts val="0"/>
              </a:spcAft>
              <a:buSzPct val="111111"/>
              <a:buNone/>
            </a:pPr>
            <a:r>
              <a:t/>
            </a:r>
            <a:endParaRPr/>
          </a:p>
        </p:txBody>
      </p:sp>
      <p:pic>
        <p:nvPicPr>
          <p:cNvPr id="258" name="Google Shape;258;p17"/>
          <p:cNvPicPr preferRelativeResize="0"/>
          <p:nvPr/>
        </p:nvPicPr>
        <p:blipFill rotWithShape="1">
          <a:blip r:embed="rId3">
            <a:alphaModFix/>
          </a:blip>
          <a:srcRect b="0" l="0" r="0" t="0"/>
          <a:stretch/>
        </p:blipFill>
        <p:spPr>
          <a:xfrm>
            <a:off x="135075" y="465375"/>
            <a:ext cx="7309451" cy="1423525"/>
          </a:xfrm>
          <a:prstGeom prst="rect">
            <a:avLst/>
          </a:prstGeom>
          <a:noFill/>
          <a:ln>
            <a:noFill/>
          </a:ln>
        </p:spPr>
      </p:pic>
      <p:pic>
        <p:nvPicPr>
          <p:cNvPr id="259" name="Google Shape;259;p17"/>
          <p:cNvPicPr preferRelativeResize="0"/>
          <p:nvPr/>
        </p:nvPicPr>
        <p:blipFill rotWithShape="1">
          <a:blip r:embed="rId4">
            <a:alphaModFix/>
          </a:blip>
          <a:srcRect b="0" l="0" r="0" t="0"/>
          <a:stretch/>
        </p:blipFill>
        <p:spPr>
          <a:xfrm>
            <a:off x="2231775" y="2099538"/>
            <a:ext cx="6811850" cy="1365700"/>
          </a:xfrm>
          <a:prstGeom prst="rect">
            <a:avLst/>
          </a:prstGeom>
          <a:noFill/>
          <a:ln>
            <a:noFill/>
          </a:ln>
        </p:spPr>
      </p:pic>
      <p:pic>
        <p:nvPicPr>
          <p:cNvPr id="260" name="Google Shape;260;p17"/>
          <p:cNvPicPr preferRelativeResize="0"/>
          <p:nvPr/>
        </p:nvPicPr>
        <p:blipFill rotWithShape="1">
          <a:blip r:embed="rId5">
            <a:alphaModFix/>
          </a:blip>
          <a:srcRect b="0" l="0" r="0" t="0"/>
          <a:stretch/>
        </p:blipFill>
        <p:spPr>
          <a:xfrm>
            <a:off x="135075" y="3555150"/>
            <a:ext cx="7140058" cy="1365700"/>
          </a:xfrm>
          <a:prstGeom prst="rect">
            <a:avLst/>
          </a:prstGeom>
          <a:noFill/>
          <a:ln>
            <a:noFill/>
          </a:ln>
        </p:spPr>
      </p:pic>
      <p:sp>
        <p:nvSpPr>
          <p:cNvPr id="261" name="Google Shape;261;p17"/>
          <p:cNvSpPr txBox="1"/>
          <p:nvPr/>
        </p:nvSpPr>
        <p:spPr>
          <a:xfrm>
            <a:off x="7260475" y="666600"/>
            <a:ext cx="1972200" cy="701700"/>
          </a:xfrm>
          <a:prstGeom prst="rect">
            <a:avLst/>
          </a:prstGeom>
          <a:noFill/>
          <a:ln>
            <a:noFill/>
          </a:ln>
        </p:spPr>
        <p:txBody>
          <a:bodyPr anchorCtr="0" anchor="t" bIns="91425" lIns="91425" spcFirstLastPara="1" rIns="91425" wrap="square" tIns="91425">
            <a:noAutofit/>
          </a:bodyPr>
          <a:lstStyle/>
          <a:p>
            <a:pPr indent="0" lvl="0" marL="76200" marR="0" rtl="0" algn="l">
              <a:lnSpc>
                <a:spcPct val="115000"/>
              </a:lnSpc>
              <a:spcBef>
                <a:spcPts val="900"/>
              </a:spcBef>
              <a:spcAft>
                <a:spcPts val="0"/>
              </a:spcAft>
              <a:buClr>
                <a:schemeClr val="dk1"/>
              </a:buClr>
              <a:buSzPts val="1100"/>
              <a:buFont typeface="Arial"/>
              <a:buNone/>
            </a:pPr>
            <a:r>
              <a:rPr b="0" i="0" lang="en" sz="1400" u="none" cap="none" strike="noStrike">
                <a:solidFill>
                  <a:srgbClr val="0C343D"/>
                </a:solidFill>
                <a:latin typeface="Times New Roman"/>
                <a:ea typeface="Times New Roman"/>
                <a:cs typeface="Times New Roman"/>
                <a:sym typeface="Times New Roman"/>
              </a:rPr>
              <a:t> </a:t>
            </a:r>
            <a:r>
              <a:rPr b="0" i="0" lang="en" sz="1400" u="sng" cap="none" strike="noStrike">
                <a:solidFill>
                  <a:srgbClr val="0C343D"/>
                </a:solidFill>
                <a:latin typeface="Times New Roman"/>
                <a:ea typeface="Times New Roman"/>
                <a:cs typeface="Times New Roman"/>
                <a:sym typeface="Times New Roman"/>
              </a:rPr>
              <a:t>CDRs Grafting + SAPIENS(iterations 3)</a:t>
            </a:r>
            <a:endParaRPr b="0" i="0" sz="1400" u="sng" cap="none" strike="noStrike">
              <a:solidFill>
                <a:srgbClr val="0C343D"/>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343D"/>
              </a:solidFill>
              <a:latin typeface="Times New Roman"/>
              <a:ea typeface="Times New Roman"/>
              <a:cs typeface="Times New Roman"/>
              <a:sym typeface="Times New Roman"/>
            </a:endParaRPr>
          </a:p>
        </p:txBody>
      </p:sp>
      <p:sp>
        <p:nvSpPr>
          <p:cNvPr id="262" name="Google Shape;262;p17"/>
          <p:cNvSpPr txBox="1"/>
          <p:nvPr/>
        </p:nvSpPr>
        <p:spPr>
          <a:xfrm>
            <a:off x="67075" y="2435675"/>
            <a:ext cx="2231700" cy="5727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1200"/>
              </a:spcBef>
              <a:spcAft>
                <a:spcPts val="0"/>
              </a:spcAft>
              <a:buClr>
                <a:schemeClr val="dk1"/>
              </a:buClr>
              <a:buSzPts val="1100"/>
              <a:buFont typeface="Arial"/>
              <a:buNone/>
            </a:pPr>
            <a:r>
              <a:rPr b="0" i="0" lang="en" sz="700" u="none" cap="none" strike="noStrike">
                <a:solidFill>
                  <a:schemeClr val="dk1"/>
                </a:solidFill>
                <a:latin typeface="Times New Roman"/>
                <a:ea typeface="Times New Roman"/>
                <a:cs typeface="Times New Roman"/>
                <a:sym typeface="Times New Roman"/>
              </a:rPr>
              <a:t> </a:t>
            </a:r>
            <a:r>
              <a:rPr b="0" i="0" lang="en" sz="1400" u="sng" cap="none" strike="noStrike">
                <a:solidFill>
                  <a:srgbClr val="7F6000"/>
                </a:solidFill>
                <a:latin typeface="Times New Roman"/>
                <a:ea typeface="Times New Roman"/>
                <a:cs typeface="Times New Roman"/>
                <a:sym typeface="Times New Roman"/>
              </a:rPr>
              <a:t>SAPIENS (iterations 3)</a:t>
            </a:r>
            <a:endParaRPr b="0" i="0" sz="1400" u="sng" cap="none" strike="noStrike">
              <a:solidFill>
                <a:srgbClr val="7F6000"/>
              </a:solidFill>
              <a:latin typeface="Times New Roman"/>
              <a:ea typeface="Times New Roman"/>
              <a:cs typeface="Times New Roman"/>
              <a:sym typeface="Times New Roman"/>
            </a:endParaRPr>
          </a:p>
          <a:p>
            <a:pPr indent="0" lvl="0" marL="0" marR="0" rtl="0" algn="l">
              <a:lnSpc>
                <a:spcPct val="115000"/>
              </a:lnSpc>
              <a:spcBef>
                <a:spcPts val="1200"/>
              </a:spcBef>
              <a:spcAft>
                <a:spcPts val="120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p:txBody>
      </p:sp>
      <p:sp>
        <p:nvSpPr>
          <p:cNvPr id="263" name="Google Shape;263;p17"/>
          <p:cNvSpPr txBox="1"/>
          <p:nvPr/>
        </p:nvSpPr>
        <p:spPr>
          <a:xfrm>
            <a:off x="7275125" y="4081175"/>
            <a:ext cx="2406000" cy="6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chemeClr val="dk1"/>
              </a:buClr>
              <a:buSzPts val="1100"/>
              <a:buFont typeface="Arial"/>
              <a:buNone/>
            </a:pPr>
            <a:r>
              <a:rPr b="0" i="0" lang="en" sz="700" u="none" cap="none" strike="noStrike">
                <a:solidFill>
                  <a:schemeClr val="dk1"/>
                </a:solidFill>
                <a:latin typeface="Arial"/>
                <a:ea typeface="Arial"/>
                <a:cs typeface="Arial"/>
                <a:sym typeface="Arial"/>
              </a:rPr>
              <a:t> </a:t>
            </a:r>
            <a:r>
              <a:rPr b="0" i="0" lang="en" sz="1400" u="sng" cap="none" strike="noStrike">
                <a:solidFill>
                  <a:srgbClr val="134F5C"/>
                </a:solidFill>
                <a:latin typeface="Times New Roman"/>
                <a:ea typeface="Times New Roman"/>
                <a:cs typeface="Times New Roman"/>
                <a:sym typeface="Times New Roman"/>
              </a:rPr>
              <a:t>SAPIENS (iterations 3) +CDRs Mutations</a:t>
            </a:r>
            <a:endParaRPr b="0" i="0" sz="1400" u="sng" cap="none" strike="noStrike">
              <a:solidFill>
                <a:srgbClr val="134F5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34F5C"/>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673925" y="146775"/>
            <a:ext cx="7708500" cy="664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2300" u="sng">
                <a:solidFill>
                  <a:srgbClr val="351C75"/>
                </a:solidFill>
                <a:latin typeface="Times New Roman"/>
                <a:ea typeface="Times New Roman"/>
                <a:cs typeface="Times New Roman"/>
                <a:sym typeface="Times New Roman"/>
              </a:rPr>
              <a:t> </a:t>
            </a:r>
            <a:r>
              <a:rPr b="1" lang="en" sz="2300" u="sng">
                <a:solidFill>
                  <a:srgbClr val="351C75"/>
                </a:solidFill>
                <a:latin typeface="Times New Roman"/>
                <a:ea typeface="Times New Roman"/>
                <a:cs typeface="Times New Roman"/>
                <a:sym typeface="Times New Roman"/>
              </a:rPr>
              <a:t>HOMOLOGY MODELLING</a:t>
            </a:r>
            <a:endParaRPr b="1" sz="2300" u="sng">
              <a:solidFill>
                <a:srgbClr val="351C75"/>
              </a:solidFill>
              <a:latin typeface="Times New Roman"/>
              <a:ea typeface="Times New Roman"/>
              <a:cs typeface="Times New Roman"/>
              <a:sym typeface="Times New Roman"/>
            </a:endParaRPr>
          </a:p>
        </p:txBody>
      </p:sp>
      <p:pic>
        <p:nvPicPr>
          <p:cNvPr id="269" name="Google Shape;269;p18"/>
          <p:cNvPicPr preferRelativeResize="0"/>
          <p:nvPr/>
        </p:nvPicPr>
        <p:blipFill rotWithShape="1">
          <a:blip r:embed="rId3">
            <a:alphaModFix/>
          </a:blip>
          <a:srcRect b="0" l="0" r="0" t="0"/>
          <a:stretch/>
        </p:blipFill>
        <p:spPr>
          <a:xfrm>
            <a:off x="920425" y="729462"/>
            <a:ext cx="5051501" cy="4246575"/>
          </a:xfrm>
          <a:prstGeom prst="rect">
            <a:avLst/>
          </a:prstGeom>
          <a:noFill/>
          <a:ln>
            <a:noFill/>
          </a:ln>
        </p:spPr>
      </p:pic>
      <p:sp>
        <p:nvSpPr>
          <p:cNvPr id="270" name="Google Shape;270;p18"/>
          <p:cNvSpPr txBox="1"/>
          <p:nvPr/>
        </p:nvSpPr>
        <p:spPr>
          <a:xfrm>
            <a:off x="6116950" y="888625"/>
            <a:ext cx="2751600" cy="3792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200"/>
              </a:spcBef>
              <a:spcAft>
                <a:spcPts val="0"/>
              </a:spcAft>
              <a:buClr>
                <a:schemeClr val="dk2"/>
              </a:buClr>
              <a:buSzPts val="1400"/>
              <a:buFont typeface="Times New Roman"/>
              <a:buChar char="●"/>
            </a:pPr>
            <a:r>
              <a:rPr b="1" i="0" lang="en" sz="1400" u="none" cap="none" strike="noStrike">
                <a:solidFill>
                  <a:srgbClr val="3C78D8"/>
                </a:solidFill>
                <a:latin typeface="Times New Roman"/>
                <a:ea typeface="Times New Roman"/>
                <a:cs typeface="Times New Roman"/>
                <a:sym typeface="Times New Roman"/>
              </a:rPr>
              <a:t>Basis</a:t>
            </a:r>
            <a:r>
              <a:rPr b="0" i="0" lang="en" sz="1400" u="none" cap="none" strike="noStrike">
                <a:solidFill>
                  <a:schemeClr val="dk1"/>
                </a:solidFill>
                <a:latin typeface="Times New Roman"/>
                <a:ea typeface="Times New Roman"/>
                <a:cs typeface="Times New Roman"/>
                <a:sym typeface="Times New Roman"/>
              </a:rPr>
              <a:t>: Homology modeling relies on the evolutionary relationship between proteins. It predicts the structure of a protein (the target) based on its similarity to one or more known structures of related proteins (templates).</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2"/>
              </a:buClr>
              <a:buSzPts val="1400"/>
              <a:buFont typeface="Times New Roman"/>
              <a:buChar char="●"/>
            </a:pPr>
            <a:r>
              <a:rPr b="1" i="0" lang="en" sz="1400" u="none" cap="none" strike="noStrike">
                <a:solidFill>
                  <a:srgbClr val="3C78D8"/>
                </a:solidFill>
                <a:latin typeface="Times New Roman"/>
                <a:ea typeface="Times New Roman"/>
                <a:cs typeface="Times New Roman"/>
                <a:sym typeface="Times New Roman"/>
              </a:rPr>
              <a:t>Tools</a:t>
            </a:r>
            <a:r>
              <a:rPr b="0" i="0" lang="en" sz="1400" u="none" cap="none" strike="noStrike">
                <a:solidFill>
                  <a:schemeClr val="dk1"/>
                </a:solidFill>
                <a:latin typeface="Times New Roman"/>
                <a:ea typeface="Times New Roman"/>
                <a:cs typeface="Times New Roman"/>
                <a:sym typeface="Times New Roman"/>
              </a:rPr>
              <a:t>: Common software for homology modeling includes MODELLER</a:t>
            </a:r>
            <a:r>
              <a:rPr lang="en">
                <a:solidFill>
                  <a:schemeClr val="dk1"/>
                </a:solidFill>
                <a:latin typeface="Times New Roman"/>
                <a:ea typeface="Times New Roman"/>
                <a:cs typeface="Times New Roman"/>
                <a:sym typeface="Times New Roman"/>
              </a:rPr>
              <a:t>.</a:t>
            </a:r>
            <a:endParaRPr b="0" i="0" sz="14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a:t>
            </a:r>
            <a:endParaRPr b="0" i="0" sz="1400" u="sng" cap="none" strike="noStrike">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147550" y="130400"/>
            <a:ext cx="8520600" cy="637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u="sng">
                <a:solidFill>
                  <a:srgbClr val="9F5900"/>
                </a:solidFill>
                <a:latin typeface="Times New Roman"/>
                <a:ea typeface="Times New Roman"/>
                <a:cs typeface="Times New Roman"/>
                <a:sym typeface="Times New Roman"/>
              </a:rPr>
              <a:t>Modelled structure of OKT3 Fab with CD3</a:t>
            </a:r>
            <a:endParaRPr b="1" u="sng">
              <a:solidFill>
                <a:srgbClr val="9F59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2133">
              <a:solidFill>
                <a:srgbClr val="A64D79"/>
              </a:solidFill>
              <a:latin typeface="Times New Roman"/>
              <a:ea typeface="Times New Roman"/>
              <a:cs typeface="Times New Roman"/>
              <a:sym typeface="Times New Roman"/>
            </a:endParaRPr>
          </a:p>
        </p:txBody>
      </p:sp>
      <p:pic>
        <p:nvPicPr>
          <p:cNvPr id="276" name="Google Shape;276;p19"/>
          <p:cNvPicPr preferRelativeResize="0"/>
          <p:nvPr/>
        </p:nvPicPr>
        <p:blipFill rotWithShape="1">
          <a:blip r:embed="rId3">
            <a:alphaModFix/>
          </a:blip>
          <a:srcRect b="0" l="0" r="0" t="0"/>
          <a:stretch/>
        </p:blipFill>
        <p:spPr>
          <a:xfrm>
            <a:off x="578196" y="889640"/>
            <a:ext cx="7659307" cy="3771443"/>
          </a:xfrm>
          <a:prstGeom prst="rect">
            <a:avLst/>
          </a:prstGeom>
          <a:noFill/>
          <a:ln>
            <a:noFill/>
          </a:ln>
        </p:spPr>
      </p:pic>
      <p:graphicFrame>
        <p:nvGraphicFramePr>
          <p:cNvPr id="277" name="Google Shape;277;p19"/>
          <p:cNvGraphicFramePr/>
          <p:nvPr/>
        </p:nvGraphicFramePr>
        <p:xfrm>
          <a:off x="4572000" y="1600200"/>
          <a:ext cx="3000000" cy="3000000"/>
        </p:xfrm>
        <a:graphic>
          <a:graphicData uri="http://schemas.openxmlformats.org/drawingml/2006/table">
            <a:tbl>
              <a:tblPr bandRow="1" firstRow="1">
                <a:noFill/>
                <a:tableStyleId>{667A5AB5-9205-4448-9B10-5ADD38F1467E}</a:tableStyleId>
              </a:tblPr>
              <a:tblGrid>
                <a:gridCol w="1478275"/>
              </a:tblGrid>
              <a:tr h="2308850">
                <a:tc>
                  <a:txBody>
                    <a:bodyPr/>
                    <a:lstStyle/>
                    <a:p>
                      <a:pPr indent="0" lvl="0" marL="0" marR="0" rtl="0" algn="l">
                        <a:lnSpc>
                          <a:spcPct val="100000"/>
                        </a:lnSpc>
                        <a:spcBef>
                          <a:spcPts val="0"/>
                        </a:spcBef>
                        <a:spcAft>
                          <a:spcPts val="0"/>
                        </a:spcAft>
                        <a:buNone/>
                      </a:pPr>
                      <a:r>
                        <a:t/>
                      </a:r>
                      <a:endParaRPr sz="1400" u="none" cap="none" strike="noStrike">
                        <a:highlight>
                          <a:srgbClr val="000000"/>
                        </a:highlight>
                      </a:endParaRPr>
                    </a:p>
                  </a:txBody>
                  <a:tcPr marT="45725" marB="45725" marR="91450" marL="91450"/>
                </a:tc>
              </a:tr>
            </a:tbl>
          </a:graphicData>
        </a:graphic>
      </p:graphicFrame>
      <p:graphicFrame>
        <p:nvGraphicFramePr>
          <p:cNvPr id="278" name="Google Shape;278;p19"/>
          <p:cNvGraphicFramePr/>
          <p:nvPr/>
        </p:nvGraphicFramePr>
        <p:xfrm>
          <a:off x="46169" y="1429215"/>
          <a:ext cx="3000000" cy="3000000"/>
        </p:xfrm>
        <a:graphic>
          <a:graphicData uri="http://schemas.openxmlformats.org/drawingml/2006/table">
            <a:tbl>
              <a:tblPr bandRow="1" firstRow="1">
                <a:noFill/>
                <a:tableStyleId>{667A5AB5-9205-4448-9B10-5ADD38F1467E}</a:tableStyleId>
              </a:tblPr>
              <a:tblGrid>
                <a:gridCol w="1751325"/>
              </a:tblGrid>
              <a:tr h="392150">
                <a:tc>
                  <a:txBody>
                    <a:bodyPr/>
                    <a:lstStyle/>
                    <a:p>
                      <a:pPr indent="0" lvl="0" marL="0" marR="0" rtl="0" algn="l">
                        <a:lnSpc>
                          <a:spcPct val="100000"/>
                        </a:lnSpc>
                        <a:spcBef>
                          <a:spcPts val="0"/>
                        </a:spcBef>
                        <a:spcAft>
                          <a:spcPts val="0"/>
                        </a:spcAft>
                        <a:buNone/>
                      </a:pPr>
                      <a:r>
                        <a:rPr b="0" lang="en" sz="1600" u="sng" cap="none" strike="noStrike">
                          <a:solidFill>
                            <a:srgbClr val="00717D"/>
                          </a:solidFill>
                          <a:latin typeface="Times New Roman"/>
                          <a:ea typeface="Times New Roman"/>
                          <a:cs typeface="Times New Roman"/>
                          <a:sym typeface="Times New Roman"/>
                        </a:rPr>
                        <a:t>Ligand-OKT3 Fab</a:t>
                      </a:r>
                      <a:endParaRPr/>
                    </a:p>
                  </a:txBody>
                  <a:tcPr marT="45725" marB="45725" marR="91450" marL="91450"/>
                </a:tc>
              </a:tr>
            </a:tbl>
          </a:graphicData>
        </a:graphic>
      </p:graphicFrame>
      <p:graphicFrame>
        <p:nvGraphicFramePr>
          <p:cNvPr id="279" name="Google Shape;279;p19"/>
          <p:cNvGraphicFramePr/>
          <p:nvPr/>
        </p:nvGraphicFramePr>
        <p:xfrm>
          <a:off x="6964680" y="3366770"/>
          <a:ext cx="3000000" cy="3000000"/>
        </p:xfrm>
        <a:graphic>
          <a:graphicData uri="http://schemas.openxmlformats.org/drawingml/2006/table">
            <a:tbl>
              <a:tblPr bandRow="1" firstRow="1">
                <a:noFill/>
                <a:tableStyleId>{667A5AB5-9205-4448-9B10-5ADD38F1467E}</a:tableStyleId>
              </a:tblPr>
              <a:tblGrid>
                <a:gridCol w="1463050"/>
              </a:tblGrid>
              <a:tr h="419100">
                <a:tc>
                  <a:txBody>
                    <a:bodyPr/>
                    <a:lstStyle/>
                    <a:p>
                      <a:pPr indent="0" lvl="0" marL="0" marR="0" rtl="0" algn="l">
                        <a:lnSpc>
                          <a:spcPct val="100000"/>
                        </a:lnSpc>
                        <a:spcBef>
                          <a:spcPts val="0"/>
                        </a:spcBef>
                        <a:spcAft>
                          <a:spcPts val="0"/>
                        </a:spcAft>
                        <a:buNone/>
                      </a:pPr>
                      <a:r>
                        <a:rPr lang="en" sz="1400" u="sng" cap="none" strike="noStrike">
                          <a:solidFill>
                            <a:srgbClr val="91A000"/>
                          </a:solidFill>
                          <a:latin typeface="Times New Roman"/>
                          <a:ea typeface="Times New Roman"/>
                          <a:cs typeface="Times New Roman"/>
                          <a:sym typeface="Times New Roman"/>
                        </a:rPr>
                        <a:t>Receptor-CD3</a:t>
                      </a:r>
                      <a:endParaRPr/>
                    </a:p>
                  </a:txBody>
                  <a:tcPr marT="45725" marB="45725" marR="91450" marL="91450"/>
                </a:tc>
              </a:tr>
            </a:tbl>
          </a:graphicData>
        </a:graphic>
      </p:graphicFrame>
      <p:cxnSp>
        <p:nvCxnSpPr>
          <p:cNvPr id="280" name="Google Shape;280;p19"/>
          <p:cNvCxnSpPr/>
          <p:nvPr/>
        </p:nvCxnSpPr>
        <p:spPr>
          <a:xfrm>
            <a:off x="921834" y="1821366"/>
            <a:ext cx="802888" cy="223024"/>
          </a:xfrm>
          <a:prstGeom prst="straightConnector1">
            <a:avLst/>
          </a:prstGeom>
          <a:noFill/>
          <a:ln cap="flat" cmpd="sng" w="9525">
            <a:solidFill>
              <a:schemeClr val="dk1"/>
            </a:solidFill>
            <a:prstDash val="solid"/>
            <a:round/>
            <a:headEnd len="sm" w="sm" type="none"/>
            <a:tailEnd len="med" w="med" type="triangle"/>
          </a:ln>
        </p:spPr>
      </p:cxnSp>
      <p:cxnSp>
        <p:nvCxnSpPr>
          <p:cNvPr id="281" name="Google Shape;281;p19"/>
          <p:cNvCxnSpPr/>
          <p:nvPr/>
        </p:nvCxnSpPr>
        <p:spPr>
          <a:xfrm rot="10800000">
            <a:off x="6341327" y="3366770"/>
            <a:ext cx="623353" cy="20955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533950" y="61213"/>
            <a:ext cx="8520600" cy="681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2500" u="sng">
                <a:solidFill>
                  <a:srgbClr val="B45F06"/>
                </a:solidFill>
                <a:latin typeface="Times New Roman"/>
                <a:ea typeface="Times New Roman"/>
                <a:cs typeface="Times New Roman"/>
                <a:sym typeface="Times New Roman"/>
              </a:rPr>
              <a:t>CD-3{ Cluster of Differentiation 3}</a:t>
            </a:r>
            <a:endParaRPr b="1" sz="2500" u="sng">
              <a:solidFill>
                <a:srgbClr val="B45F06"/>
              </a:solidFill>
              <a:latin typeface="Times New Roman"/>
              <a:ea typeface="Times New Roman"/>
              <a:cs typeface="Times New Roman"/>
              <a:sym typeface="Times New Roman"/>
            </a:endParaRPr>
          </a:p>
        </p:txBody>
      </p:sp>
      <p:sp>
        <p:nvSpPr>
          <p:cNvPr id="72" name="Google Shape;72;p2"/>
          <p:cNvSpPr txBox="1"/>
          <p:nvPr>
            <p:ph idx="1" type="body"/>
          </p:nvPr>
        </p:nvSpPr>
        <p:spPr>
          <a:xfrm>
            <a:off x="4387000" y="3924300"/>
            <a:ext cx="4283600" cy="106185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800"/>
              <a:buNone/>
            </a:pPr>
            <a:r>
              <a:rPr b="1" lang="en" sz="1100" u="sng">
                <a:solidFill>
                  <a:schemeClr val="dk1"/>
                </a:solidFill>
                <a:latin typeface="Times New Roman"/>
                <a:ea typeface="Times New Roman"/>
                <a:cs typeface="Times New Roman"/>
                <a:sym typeface="Times New Roman"/>
              </a:rPr>
              <a:t>Activation of T Cells</a:t>
            </a:r>
            <a:r>
              <a:rPr lang="en" sz="1100">
                <a:solidFill>
                  <a:schemeClr val="dk1"/>
                </a:solidFill>
                <a:latin typeface="Times New Roman"/>
                <a:ea typeface="Times New Roman"/>
                <a:cs typeface="Times New Roman"/>
                <a:sym typeface="Times New Roman"/>
              </a:rPr>
              <a:t>: When an antigen binds to the TCR, the CD3 complex initiates a signaling cascade that leads to T cell activation, proliferation, and differentiation. This is crucial for mounting an effective immune response.</a:t>
            </a:r>
            <a:endParaRPr sz="11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018"/>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t/>
            </a:r>
            <a:endParaRPr sz="1100">
              <a:latin typeface="Times New Roman"/>
              <a:ea typeface="Times New Roman"/>
              <a:cs typeface="Times New Roman"/>
              <a:sym typeface="Times New Roman"/>
            </a:endParaRPr>
          </a:p>
        </p:txBody>
      </p:sp>
      <p:sp>
        <p:nvSpPr>
          <p:cNvPr id="73" name="Google Shape;73;p2"/>
          <p:cNvSpPr txBox="1"/>
          <p:nvPr/>
        </p:nvSpPr>
        <p:spPr>
          <a:xfrm>
            <a:off x="4377900" y="650800"/>
            <a:ext cx="4292700" cy="176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95000"/>
              </a:lnSpc>
              <a:spcBef>
                <a:spcPts val="1200"/>
              </a:spcBef>
              <a:spcAft>
                <a:spcPts val="0"/>
              </a:spcAft>
              <a:buClr>
                <a:schemeClr val="dk1"/>
              </a:buClr>
              <a:buSzPts val="1018"/>
              <a:buFont typeface="Arial"/>
              <a:buNone/>
            </a:pPr>
            <a:r>
              <a:rPr b="1" i="0" lang="en" sz="1117" u="sng" cap="none" strike="noStrike">
                <a:solidFill>
                  <a:schemeClr val="dk1"/>
                </a:solidFill>
                <a:latin typeface="Times New Roman"/>
                <a:ea typeface="Times New Roman"/>
                <a:cs typeface="Times New Roman"/>
                <a:sym typeface="Times New Roman"/>
              </a:rPr>
              <a:t>Structure-</a:t>
            </a:r>
            <a:r>
              <a:rPr b="0" i="0" lang="en" sz="1117" u="none" cap="none" strike="noStrike">
                <a:solidFill>
                  <a:schemeClr val="dk1"/>
                </a:solidFill>
                <a:latin typeface="Times New Roman"/>
                <a:ea typeface="Times New Roman"/>
                <a:cs typeface="Times New Roman"/>
                <a:sym typeface="Times New Roman"/>
              </a:rPr>
              <a:t>The CD3 complex is composed of several subunits:</a:t>
            </a:r>
            <a:endParaRPr b="0" i="0" sz="1117" u="none" cap="none" strike="noStrike">
              <a:solidFill>
                <a:schemeClr val="dk1"/>
              </a:solidFill>
              <a:latin typeface="Times New Roman"/>
              <a:ea typeface="Times New Roman"/>
              <a:cs typeface="Times New Roman"/>
              <a:sym typeface="Times New Roman"/>
            </a:endParaRPr>
          </a:p>
          <a:p>
            <a:pPr indent="-299561" lvl="0" marL="457200" marR="0" rtl="0" algn="l">
              <a:lnSpc>
                <a:spcPct val="95000"/>
              </a:lnSpc>
              <a:spcBef>
                <a:spcPts val="1200"/>
              </a:spcBef>
              <a:spcAft>
                <a:spcPts val="0"/>
              </a:spcAft>
              <a:buClr>
                <a:schemeClr val="dk1"/>
              </a:buClr>
              <a:buSzPts val="1118"/>
              <a:buFont typeface="Times New Roman"/>
              <a:buChar char="●"/>
            </a:pPr>
            <a:r>
              <a:rPr b="1" i="0" lang="en" sz="1117" u="none" cap="none" strike="noStrike">
                <a:solidFill>
                  <a:schemeClr val="dk1"/>
                </a:solidFill>
                <a:latin typeface="Times New Roman"/>
                <a:ea typeface="Times New Roman"/>
                <a:cs typeface="Times New Roman"/>
                <a:sym typeface="Times New Roman"/>
              </a:rPr>
              <a:t>CD3ε (epsilon)</a:t>
            </a:r>
            <a:endParaRPr b="1" i="0" sz="1117" u="none" cap="none" strike="noStrike">
              <a:solidFill>
                <a:schemeClr val="dk1"/>
              </a:solidFill>
              <a:latin typeface="Times New Roman"/>
              <a:ea typeface="Times New Roman"/>
              <a:cs typeface="Times New Roman"/>
              <a:sym typeface="Times New Roman"/>
            </a:endParaRPr>
          </a:p>
          <a:p>
            <a:pPr indent="-299561" lvl="0" marL="457200" marR="0" rtl="0" algn="l">
              <a:lnSpc>
                <a:spcPct val="95000"/>
              </a:lnSpc>
              <a:spcBef>
                <a:spcPts val="0"/>
              </a:spcBef>
              <a:spcAft>
                <a:spcPts val="0"/>
              </a:spcAft>
              <a:buClr>
                <a:schemeClr val="dk1"/>
              </a:buClr>
              <a:buSzPts val="1118"/>
              <a:buFont typeface="Times New Roman"/>
              <a:buChar char="●"/>
            </a:pPr>
            <a:r>
              <a:rPr b="1" i="0" lang="en" sz="1117" u="none" cap="none" strike="noStrike">
                <a:solidFill>
                  <a:schemeClr val="dk1"/>
                </a:solidFill>
                <a:latin typeface="Times New Roman"/>
                <a:ea typeface="Times New Roman"/>
                <a:cs typeface="Times New Roman"/>
                <a:sym typeface="Times New Roman"/>
              </a:rPr>
              <a:t>CD3γ (gamma)</a:t>
            </a:r>
            <a:endParaRPr b="1" i="0" sz="1117" u="none" cap="none" strike="noStrike">
              <a:solidFill>
                <a:schemeClr val="dk1"/>
              </a:solidFill>
              <a:latin typeface="Times New Roman"/>
              <a:ea typeface="Times New Roman"/>
              <a:cs typeface="Times New Roman"/>
              <a:sym typeface="Times New Roman"/>
            </a:endParaRPr>
          </a:p>
          <a:p>
            <a:pPr indent="-299561" lvl="0" marL="457200" marR="0" rtl="0" algn="l">
              <a:lnSpc>
                <a:spcPct val="95000"/>
              </a:lnSpc>
              <a:spcBef>
                <a:spcPts val="0"/>
              </a:spcBef>
              <a:spcAft>
                <a:spcPts val="0"/>
              </a:spcAft>
              <a:buClr>
                <a:schemeClr val="dk1"/>
              </a:buClr>
              <a:buSzPts val="1118"/>
              <a:buFont typeface="Times New Roman"/>
              <a:buChar char="●"/>
            </a:pPr>
            <a:r>
              <a:rPr b="1" i="0" lang="en" sz="1117" u="none" cap="none" strike="noStrike">
                <a:solidFill>
                  <a:schemeClr val="dk1"/>
                </a:solidFill>
                <a:latin typeface="Times New Roman"/>
                <a:ea typeface="Times New Roman"/>
                <a:cs typeface="Times New Roman"/>
                <a:sym typeface="Times New Roman"/>
              </a:rPr>
              <a:t>CD3δ (delta)</a:t>
            </a:r>
            <a:endParaRPr b="1" i="0" sz="1117" u="none" cap="none" strike="noStrike">
              <a:solidFill>
                <a:schemeClr val="dk1"/>
              </a:solidFill>
              <a:latin typeface="Times New Roman"/>
              <a:ea typeface="Times New Roman"/>
              <a:cs typeface="Times New Roman"/>
              <a:sym typeface="Times New Roman"/>
            </a:endParaRPr>
          </a:p>
          <a:p>
            <a:pPr indent="-299561" lvl="0" marL="457200" marR="0" rtl="0" algn="l">
              <a:lnSpc>
                <a:spcPct val="95000"/>
              </a:lnSpc>
              <a:spcBef>
                <a:spcPts val="0"/>
              </a:spcBef>
              <a:spcAft>
                <a:spcPts val="0"/>
              </a:spcAft>
              <a:buClr>
                <a:schemeClr val="dk1"/>
              </a:buClr>
              <a:buSzPts val="1118"/>
              <a:buFont typeface="Arial"/>
              <a:buChar char="●"/>
            </a:pPr>
            <a:r>
              <a:rPr b="1" i="0" lang="en" sz="1117" u="none" cap="none" strike="noStrike">
                <a:solidFill>
                  <a:schemeClr val="dk1"/>
                </a:solidFill>
                <a:latin typeface="Times New Roman"/>
                <a:ea typeface="Times New Roman"/>
                <a:cs typeface="Times New Roman"/>
                <a:sym typeface="Times New Roman"/>
              </a:rPr>
              <a:t>CD3ζ (zeta)</a:t>
            </a:r>
            <a:r>
              <a:rPr b="0" i="0" lang="en" sz="1117" u="none" cap="none" strike="noStrike">
                <a:solidFill>
                  <a:schemeClr val="dk1"/>
                </a:solidFill>
                <a:latin typeface="Times New Roman"/>
                <a:ea typeface="Times New Roman"/>
                <a:cs typeface="Times New Roman"/>
                <a:sym typeface="Times New Roman"/>
              </a:rPr>
              <a:t> </a:t>
            </a:r>
            <a:endParaRPr/>
          </a:p>
          <a:p>
            <a:pPr indent="0" lvl="0" marL="157639" marR="0" rtl="0" algn="l">
              <a:lnSpc>
                <a:spcPct val="95000"/>
              </a:lnSpc>
              <a:spcBef>
                <a:spcPts val="0"/>
              </a:spcBef>
              <a:spcAft>
                <a:spcPts val="0"/>
              </a:spcAft>
              <a:buNone/>
            </a:pPr>
            <a:r>
              <a:rPr b="0" i="0" lang="en" sz="1117" u="none" cap="none" strike="noStrike">
                <a:solidFill>
                  <a:schemeClr val="dk1"/>
                </a:solidFill>
                <a:latin typeface="Times New Roman"/>
                <a:ea typeface="Times New Roman"/>
                <a:cs typeface="Times New Roman"/>
                <a:sym typeface="Times New Roman"/>
              </a:rPr>
              <a:t>These subunits form a complex that associates with the TCR. The TCR is responsible for recognizing antigens presented by the Major Histocompatibility Complex (MHC) on antigen-presenting cells.</a:t>
            </a:r>
            <a:endParaRPr b="0" i="0" sz="1600" u="none" cap="none" strike="noStrike">
              <a:solidFill>
                <a:schemeClr val="dk2"/>
              </a:solidFill>
              <a:latin typeface="Arial"/>
              <a:ea typeface="Arial"/>
              <a:cs typeface="Arial"/>
              <a:sym typeface="Arial"/>
            </a:endParaRPr>
          </a:p>
        </p:txBody>
      </p:sp>
      <p:sp>
        <p:nvSpPr>
          <p:cNvPr id="74" name="Google Shape;74;p2"/>
          <p:cNvSpPr txBox="1"/>
          <p:nvPr/>
        </p:nvSpPr>
        <p:spPr>
          <a:xfrm>
            <a:off x="127900" y="1992200"/>
            <a:ext cx="2843400" cy="170985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95000"/>
              </a:lnSpc>
              <a:spcBef>
                <a:spcPts val="1200"/>
              </a:spcBef>
              <a:spcAft>
                <a:spcPts val="0"/>
              </a:spcAft>
              <a:buClr>
                <a:srgbClr val="000000"/>
              </a:buClr>
              <a:buSzPts val="1217"/>
              <a:buFont typeface="Arial"/>
              <a:buNone/>
            </a:pPr>
            <a:r>
              <a:rPr b="1" i="0" lang="en" sz="1217" u="sng" cap="none" strike="noStrike">
                <a:solidFill>
                  <a:schemeClr val="dk1"/>
                </a:solidFill>
                <a:latin typeface="Times New Roman"/>
                <a:ea typeface="Times New Roman"/>
                <a:cs typeface="Times New Roman"/>
                <a:sym typeface="Times New Roman"/>
              </a:rPr>
              <a:t>CD3 (Cluster of Differentiation 3) </a:t>
            </a:r>
            <a:r>
              <a:rPr b="0" i="0" lang="en" sz="1217" u="none" cap="none" strike="noStrike">
                <a:solidFill>
                  <a:schemeClr val="dk1"/>
                </a:solidFill>
                <a:latin typeface="Times New Roman"/>
                <a:ea typeface="Times New Roman"/>
                <a:cs typeface="Times New Roman"/>
                <a:sym typeface="Times New Roman"/>
              </a:rPr>
              <a:t>is a complex of proteins associated with the T cell receptor (TCR) on the surface of T lymphocytes (T cells).</a:t>
            </a:r>
            <a:endParaRPr b="0" i="0" sz="1217" u="none" cap="none" strike="noStrike">
              <a:solidFill>
                <a:schemeClr val="dk1"/>
              </a:solidFill>
              <a:latin typeface="Times New Roman"/>
              <a:ea typeface="Times New Roman"/>
              <a:cs typeface="Times New Roman"/>
              <a:sym typeface="Times New Roman"/>
            </a:endParaRPr>
          </a:p>
          <a:p>
            <a:pPr indent="0" lvl="0" marL="0" marR="0" rtl="0" algn="l">
              <a:lnSpc>
                <a:spcPct val="95000"/>
              </a:lnSpc>
              <a:spcBef>
                <a:spcPts val="1200"/>
              </a:spcBef>
              <a:spcAft>
                <a:spcPts val="1200"/>
              </a:spcAft>
              <a:buClr>
                <a:schemeClr val="dk1"/>
              </a:buClr>
              <a:buSzPts val="1018"/>
              <a:buFont typeface="Arial"/>
              <a:buNone/>
            </a:pPr>
            <a:r>
              <a:rPr b="0" i="0" lang="en" sz="1217" u="none" cap="none" strike="noStrike">
                <a:solidFill>
                  <a:schemeClr val="dk1"/>
                </a:solidFill>
                <a:latin typeface="Times New Roman"/>
                <a:ea typeface="Times New Roman"/>
                <a:cs typeface="Times New Roman"/>
                <a:sym typeface="Times New Roman"/>
              </a:rPr>
              <a:t>It is crucial for the activation and function of T cells, which are essential for adaptive immunity.</a:t>
            </a:r>
            <a:endParaRPr b="0" i="0" sz="1217" u="none" cap="none" strike="noStrike">
              <a:solidFill>
                <a:schemeClr val="dk1"/>
              </a:solidFill>
              <a:latin typeface="Times New Roman"/>
              <a:ea typeface="Times New Roman"/>
              <a:cs typeface="Times New Roman"/>
              <a:sym typeface="Times New Roman"/>
            </a:endParaRPr>
          </a:p>
        </p:txBody>
      </p:sp>
      <p:sp>
        <p:nvSpPr>
          <p:cNvPr id="75" name="Google Shape;75;p2"/>
          <p:cNvSpPr txBox="1"/>
          <p:nvPr/>
        </p:nvSpPr>
        <p:spPr>
          <a:xfrm>
            <a:off x="4377900" y="2489837"/>
            <a:ext cx="4292700" cy="134595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95000"/>
              </a:lnSpc>
              <a:spcBef>
                <a:spcPts val="1200"/>
              </a:spcBef>
              <a:spcAft>
                <a:spcPts val="0"/>
              </a:spcAft>
              <a:buClr>
                <a:schemeClr val="dk1"/>
              </a:buClr>
              <a:buSzPts val="1018"/>
              <a:buFont typeface="Arial"/>
              <a:buNone/>
            </a:pPr>
            <a:r>
              <a:rPr b="1" i="0" lang="en" sz="1100" u="sng" cap="none" strike="noStrike">
                <a:solidFill>
                  <a:schemeClr val="dk1"/>
                </a:solidFill>
                <a:latin typeface="Times New Roman"/>
                <a:ea typeface="Times New Roman"/>
                <a:cs typeface="Times New Roman"/>
                <a:sym typeface="Times New Roman"/>
              </a:rPr>
              <a:t>Function</a:t>
            </a:r>
            <a:r>
              <a:rPr b="0" i="0" lang="en" sz="1100" u="sng" cap="none" strike="noStrike">
                <a:solidFill>
                  <a:schemeClr val="dk1"/>
                </a:solidFill>
                <a:latin typeface="Times New Roman"/>
                <a:ea typeface="Times New Roman"/>
                <a:cs typeface="Times New Roman"/>
                <a:sym typeface="Times New Roman"/>
              </a:rPr>
              <a:t>: </a:t>
            </a:r>
            <a:r>
              <a:rPr b="0" i="0" lang="en" sz="1100" u="none" cap="none" strike="noStrike">
                <a:solidFill>
                  <a:schemeClr val="dk1"/>
                </a:solidFill>
                <a:latin typeface="Times New Roman"/>
                <a:ea typeface="Times New Roman"/>
                <a:cs typeface="Times New Roman"/>
                <a:sym typeface="Times New Roman"/>
              </a:rPr>
              <a:t>CD3 is essential for transmitting signals from the TCR to the inside of the T cell after the TCR recognizes and initiate a cascade of intracellular events that leads to T cell activation.</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95000"/>
              </a:lnSpc>
              <a:spcBef>
                <a:spcPts val="1200"/>
              </a:spcBef>
              <a:spcAft>
                <a:spcPts val="1200"/>
              </a:spcAft>
              <a:buClr>
                <a:schemeClr val="dk1"/>
              </a:buClr>
              <a:buSzPts val="1018"/>
              <a:buFont typeface="Arial"/>
              <a:buNone/>
            </a:pPr>
            <a:r>
              <a:rPr b="1" i="0" lang="en" sz="1100" u="sng" cap="none" strike="noStrike">
                <a:solidFill>
                  <a:schemeClr val="dk1"/>
                </a:solidFill>
                <a:latin typeface="Times New Roman"/>
                <a:ea typeface="Times New Roman"/>
                <a:cs typeface="Times New Roman"/>
                <a:sym typeface="Times New Roman"/>
              </a:rPr>
              <a:t>Effector Functions</a:t>
            </a:r>
            <a:r>
              <a:rPr b="0" i="0" lang="en" sz="1100" u="sng" cap="none" strike="noStrike">
                <a:solidFill>
                  <a:schemeClr val="dk1"/>
                </a:solidFill>
                <a:latin typeface="Times New Roman"/>
                <a:ea typeface="Times New Roman"/>
                <a:cs typeface="Times New Roman"/>
                <a:sym typeface="Times New Roman"/>
              </a:rPr>
              <a:t>:</a:t>
            </a:r>
            <a:r>
              <a:rPr b="0" i="0" lang="en" sz="1100" u="none" cap="none" strike="noStrike">
                <a:solidFill>
                  <a:schemeClr val="dk1"/>
                </a:solidFill>
                <a:latin typeface="Times New Roman"/>
                <a:ea typeface="Times New Roman"/>
                <a:cs typeface="Times New Roman"/>
                <a:sym typeface="Times New Roman"/>
              </a:rPr>
              <a:t> Activated T cells perform various functions, including killing infected cells (cytotoxic T cells) and helping other immune cells (helper T cells).</a:t>
            </a:r>
            <a:endParaRPr b="0" i="0" sz="1100" u="none" cap="none" strike="noStrike">
              <a:solidFill>
                <a:schemeClr val="dk1"/>
              </a:solidFill>
              <a:latin typeface="Times New Roman"/>
              <a:ea typeface="Times New Roman"/>
              <a:cs typeface="Times New Roman"/>
              <a:sym typeface="Times New Roman"/>
            </a:endParaRPr>
          </a:p>
        </p:txBody>
      </p:sp>
      <p:cxnSp>
        <p:nvCxnSpPr>
          <p:cNvPr id="76" name="Google Shape;76;p2"/>
          <p:cNvCxnSpPr>
            <a:stCxn id="74" idx="3"/>
            <a:endCxn id="73" idx="1"/>
          </p:cNvCxnSpPr>
          <p:nvPr/>
        </p:nvCxnSpPr>
        <p:spPr>
          <a:xfrm flipH="1" rot="10800000">
            <a:off x="2971300" y="1533125"/>
            <a:ext cx="1406700" cy="1314000"/>
          </a:xfrm>
          <a:prstGeom prst="straightConnector1">
            <a:avLst/>
          </a:prstGeom>
          <a:noFill/>
          <a:ln cap="flat" cmpd="sng" w="9525">
            <a:solidFill>
              <a:schemeClr val="dk2"/>
            </a:solidFill>
            <a:prstDash val="solid"/>
            <a:round/>
            <a:headEnd len="sm" w="sm" type="none"/>
            <a:tailEnd len="med" w="med" type="triangle"/>
          </a:ln>
        </p:spPr>
      </p:cxnSp>
      <p:cxnSp>
        <p:nvCxnSpPr>
          <p:cNvPr id="77" name="Google Shape;77;p2"/>
          <p:cNvCxnSpPr>
            <a:stCxn id="74" idx="3"/>
            <a:endCxn id="75" idx="1"/>
          </p:cNvCxnSpPr>
          <p:nvPr/>
        </p:nvCxnSpPr>
        <p:spPr>
          <a:xfrm>
            <a:off x="2971300" y="2847125"/>
            <a:ext cx="1406700" cy="315600"/>
          </a:xfrm>
          <a:prstGeom prst="straightConnector1">
            <a:avLst/>
          </a:prstGeom>
          <a:noFill/>
          <a:ln cap="flat" cmpd="sng" w="9525">
            <a:solidFill>
              <a:schemeClr val="dk2"/>
            </a:solidFill>
            <a:prstDash val="solid"/>
            <a:round/>
            <a:headEnd len="sm" w="sm" type="none"/>
            <a:tailEnd len="med" w="med" type="triangle"/>
          </a:ln>
        </p:spPr>
      </p:cxnSp>
      <p:cxnSp>
        <p:nvCxnSpPr>
          <p:cNvPr id="78" name="Google Shape;78;p2"/>
          <p:cNvCxnSpPr>
            <a:stCxn id="74" idx="3"/>
            <a:endCxn id="72" idx="1"/>
          </p:cNvCxnSpPr>
          <p:nvPr/>
        </p:nvCxnSpPr>
        <p:spPr>
          <a:xfrm>
            <a:off x="2971300" y="2847125"/>
            <a:ext cx="1415700" cy="16080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latin typeface="Times New Roman"/>
                <a:ea typeface="Times New Roman"/>
                <a:cs typeface="Times New Roman"/>
                <a:sym typeface="Times New Roman"/>
              </a:rPr>
              <a:t>INTERACTING RESIDUES</a:t>
            </a:r>
            <a:endParaRPr>
              <a:latin typeface="Times New Roman"/>
              <a:ea typeface="Times New Roman"/>
              <a:cs typeface="Times New Roman"/>
              <a:sym typeface="Times New Roman"/>
            </a:endParaRPr>
          </a:p>
        </p:txBody>
      </p:sp>
      <p:graphicFrame>
        <p:nvGraphicFramePr>
          <p:cNvPr id="287" name="Google Shape;287;p20"/>
          <p:cNvGraphicFramePr/>
          <p:nvPr/>
        </p:nvGraphicFramePr>
        <p:xfrm>
          <a:off x="1371600" y="717550"/>
          <a:ext cx="3000000" cy="3000000"/>
        </p:xfrm>
        <a:graphic>
          <a:graphicData uri="http://schemas.openxmlformats.org/drawingml/2006/table">
            <a:tbl>
              <a:tblPr bandRow="1" firstRow="1">
                <a:noFill/>
                <a:tableStyleId>{667A5AB5-9205-4448-9B10-5ADD38F1467E}</a:tableStyleId>
              </a:tblPr>
              <a:tblGrid>
                <a:gridCol w="3048000"/>
                <a:gridCol w="3048000"/>
              </a:tblGrid>
              <a:tr h="370850">
                <a:tc>
                  <a:txBody>
                    <a:bodyPr/>
                    <a:lstStyle/>
                    <a:p>
                      <a:pPr indent="0" lvl="0" marL="0" marR="0" rtl="0" algn="ctr">
                        <a:lnSpc>
                          <a:spcPct val="100000"/>
                        </a:lnSpc>
                        <a:spcBef>
                          <a:spcPts val="0"/>
                        </a:spcBef>
                        <a:spcAft>
                          <a:spcPts val="0"/>
                        </a:spcAft>
                        <a:buNone/>
                      </a:pPr>
                      <a:r>
                        <a:rPr b="1" lang="en" sz="1400" u="sng" cap="none" strike="noStrike">
                          <a:solidFill>
                            <a:srgbClr val="9F5900"/>
                          </a:solidFill>
                          <a:latin typeface="Times New Roman"/>
                          <a:ea typeface="Times New Roman"/>
                          <a:cs typeface="Times New Roman"/>
                          <a:sym typeface="Times New Roman"/>
                        </a:rPr>
                        <a:t>MURINE OKT3 FAB RESIDUES</a:t>
                      </a:r>
                      <a:endParaRPr/>
                    </a:p>
                  </a:txBody>
                  <a:tcPr marT="45725" marB="45725" marR="91450" marL="91450"/>
                </a:tc>
                <a:tc>
                  <a:txBody>
                    <a:bodyPr/>
                    <a:lstStyle/>
                    <a:p>
                      <a:pPr indent="0" lvl="0" marL="0" marR="0" rtl="0" algn="ctr">
                        <a:lnSpc>
                          <a:spcPct val="100000"/>
                        </a:lnSpc>
                        <a:spcBef>
                          <a:spcPts val="0"/>
                        </a:spcBef>
                        <a:spcAft>
                          <a:spcPts val="0"/>
                        </a:spcAft>
                        <a:buNone/>
                      </a:pPr>
                      <a:r>
                        <a:rPr b="1" lang="en" sz="1400" u="sng" cap="none" strike="noStrike">
                          <a:solidFill>
                            <a:srgbClr val="7030A0"/>
                          </a:solidFill>
                          <a:latin typeface="Times New Roman"/>
                          <a:ea typeface="Times New Roman"/>
                          <a:cs typeface="Times New Roman"/>
                          <a:sym typeface="Times New Roman"/>
                        </a:rPr>
                        <a:t>CD3 RESIDUES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SER31</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LYS509</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SER31</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ASP512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TYR32</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GLY507</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TYR32</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LYS509</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TRP91</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GLY507</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ASN94</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SER460</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ARG247</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GLU472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TYR266</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GLU461</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ARG247</a:t>
                      </a:r>
                      <a:endParaRPr/>
                    </a:p>
                  </a:txBody>
                  <a:tcPr marT="45725" marB="45725" marR="91450" marL="91450"/>
                </a:tc>
                <a:tc>
                  <a:txBody>
                    <a:bodyPr/>
                    <a:lstStyle/>
                    <a:p>
                      <a:pPr indent="0" lvl="0" marL="0" marR="0" rtl="0" algn="l">
                        <a:lnSpc>
                          <a:spcPct val="100000"/>
                        </a:lnSpc>
                        <a:spcBef>
                          <a:spcPts val="0"/>
                        </a:spcBef>
                        <a:spcAft>
                          <a:spcPts val="0"/>
                        </a:spcAft>
                        <a:buNone/>
                      </a:pPr>
                      <a:r>
                        <a:rPr lang="en"/>
                        <a:t>                     </a:t>
                      </a:r>
                      <a:r>
                        <a:rPr lang="en" sz="1400" u="none" cap="none" strike="noStrike"/>
                        <a:t>ASP477</a:t>
                      </a:r>
                      <a:endParaRPr/>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1"/>
          <p:cNvSpPr txBox="1"/>
          <p:nvPr>
            <p:ph type="title"/>
          </p:nvPr>
        </p:nvSpPr>
        <p:spPr>
          <a:xfrm>
            <a:off x="171000" y="81525"/>
            <a:ext cx="8520600" cy="5991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rgbClr val="990000"/>
                </a:solidFill>
                <a:latin typeface="Times New Roman"/>
                <a:ea typeface="Times New Roman"/>
                <a:cs typeface="Times New Roman"/>
                <a:sym typeface="Times New Roman"/>
              </a:rPr>
              <a:t>MOLECULAR DYNAMICS SIMULATIONS</a:t>
            </a:r>
            <a:endParaRPr b="1" u="sng">
              <a:solidFill>
                <a:srgbClr val="990000"/>
              </a:solidFill>
              <a:latin typeface="Times New Roman"/>
              <a:ea typeface="Times New Roman"/>
              <a:cs typeface="Times New Roman"/>
              <a:sym typeface="Times New Roman"/>
            </a:endParaRPr>
          </a:p>
        </p:txBody>
      </p:sp>
      <p:sp>
        <p:nvSpPr>
          <p:cNvPr id="293" name="Google Shape;293;p21"/>
          <p:cNvSpPr txBox="1"/>
          <p:nvPr>
            <p:ph idx="1" type="body"/>
          </p:nvPr>
        </p:nvSpPr>
        <p:spPr>
          <a:xfrm>
            <a:off x="263400" y="4358975"/>
            <a:ext cx="8560800" cy="599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280986" lvl="1" marL="914400" rtl="0" algn="l">
              <a:lnSpc>
                <a:spcPct val="150000"/>
              </a:lnSpc>
              <a:spcBef>
                <a:spcPts val="0"/>
              </a:spcBef>
              <a:spcAft>
                <a:spcPts val="0"/>
              </a:spcAft>
              <a:buClr>
                <a:srgbClr val="A64D79"/>
              </a:buClr>
              <a:buSzPct val="100000"/>
              <a:buFont typeface="Times New Roman"/>
              <a:buChar char="○"/>
            </a:pPr>
            <a:r>
              <a:rPr lang="en" sz="1500">
                <a:solidFill>
                  <a:srgbClr val="A64D79"/>
                </a:solidFill>
                <a:latin typeface="Times New Roman"/>
                <a:ea typeface="Times New Roman"/>
                <a:cs typeface="Times New Roman"/>
                <a:sym typeface="Times New Roman"/>
              </a:rPr>
              <a:t>Popular MD simulation software includes AMBER.</a:t>
            </a:r>
            <a:endParaRPr sz="1500">
              <a:solidFill>
                <a:srgbClr val="A64D79"/>
              </a:solidFill>
              <a:latin typeface="Times New Roman"/>
              <a:ea typeface="Times New Roman"/>
              <a:cs typeface="Times New Roman"/>
              <a:sym typeface="Times New Roman"/>
            </a:endParaRPr>
          </a:p>
          <a:p>
            <a:pPr indent="0" lvl="0" marL="457200" rtl="0" algn="l">
              <a:lnSpc>
                <a:spcPct val="150000"/>
              </a:lnSpc>
              <a:spcBef>
                <a:spcPts val="0"/>
              </a:spcBef>
              <a:spcAft>
                <a:spcPts val="0"/>
              </a:spcAft>
              <a:buClr>
                <a:schemeClr val="dk1"/>
              </a:buClr>
              <a:buSzPct val="84615"/>
              <a:buFont typeface="Arial"/>
              <a:buNone/>
            </a:pPr>
            <a:r>
              <a:t/>
            </a:r>
            <a:endParaRPr sz="1300">
              <a:solidFill>
                <a:srgbClr val="A64D79"/>
              </a:solidFill>
              <a:latin typeface="Times New Roman"/>
              <a:ea typeface="Times New Roman"/>
              <a:cs typeface="Times New Roman"/>
              <a:sym typeface="Times New Roman"/>
            </a:endParaRPr>
          </a:p>
        </p:txBody>
      </p:sp>
      <p:sp>
        <p:nvSpPr>
          <p:cNvPr id="294" name="Google Shape;294;p21"/>
          <p:cNvSpPr txBox="1"/>
          <p:nvPr/>
        </p:nvSpPr>
        <p:spPr>
          <a:xfrm>
            <a:off x="263400" y="1347775"/>
            <a:ext cx="8560800" cy="747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1" marL="914400" marR="0" rtl="0" algn="l">
              <a:lnSpc>
                <a:spcPct val="150000"/>
              </a:lnSpc>
              <a:spcBef>
                <a:spcPts val="0"/>
              </a:spcBef>
              <a:spcAft>
                <a:spcPts val="0"/>
              </a:spcAft>
              <a:buClr>
                <a:srgbClr val="B45F06"/>
              </a:buClr>
              <a:buSzPts val="1200"/>
              <a:buFont typeface="Times New Roman"/>
              <a:buChar char="○"/>
            </a:pPr>
            <a:r>
              <a:rPr b="0" i="0" lang="en" sz="1200" u="none" cap="none" strike="noStrike">
                <a:solidFill>
                  <a:srgbClr val="B45F06"/>
                </a:solidFill>
                <a:latin typeface="Times New Roman"/>
                <a:ea typeface="Times New Roman"/>
                <a:cs typeface="Times New Roman"/>
                <a:sym typeface="Times New Roman"/>
              </a:rPr>
              <a:t>These simulations can capture a wide variety of important biomolecular processes, including conformational change, ligand binding, and protein folding, revealing the positions of all the atoms at femtosecond temporal resolution.</a:t>
            </a:r>
            <a:endParaRPr b="0" i="0" sz="1200" u="none" cap="none" strike="noStrike">
              <a:solidFill>
                <a:srgbClr val="B45F06"/>
              </a:solidFill>
              <a:latin typeface="Times New Roman"/>
              <a:ea typeface="Times New Roman"/>
              <a:cs typeface="Times New Roman"/>
              <a:sym typeface="Times New Roman"/>
            </a:endParaRPr>
          </a:p>
        </p:txBody>
      </p:sp>
      <p:sp>
        <p:nvSpPr>
          <p:cNvPr id="295" name="Google Shape;295;p21"/>
          <p:cNvSpPr txBox="1"/>
          <p:nvPr/>
        </p:nvSpPr>
        <p:spPr>
          <a:xfrm>
            <a:off x="263400" y="2168175"/>
            <a:ext cx="8560800" cy="90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1" marL="914400" marR="0" rtl="0" algn="l">
              <a:lnSpc>
                <a:spcPct val="150000"/>
              </a:lnSpc>
              <a:spcBef>
                <a:spcPts val="0"/>
              </a:spcBef>
              <a:spcAft>
                <a:spcPts val="0"/>
              </a:spcAft>
              <a:buClr>
                <a:srgbClr val="0B5394"/>
              </a:buClr>
              <a:buSzPts val="1200"/>
              <a:buFont typeface="Times New Roman"/>
              <a:buChar char="○"/>
            </a:pPr>
            <a:r>
              <a:rPr b="0" i="0" lang="en" sz="1200" u="none" cap="none" strike="noStrike">
                <a:solidFill>
                  <a:srgbClr val="0B5394"/>
                </a:solidFill>
                <a:latin typeface="Times New Roman"/>
                <a:ea typeface="Times New Roman"/>
                <a:cs typeface="Times New Roman"/>
                <a:sym typeface="Times New Roman"/>
              </a:rPr>
              <a:t>By determining the positions of every atom in a biomolecular system, such as a protein encircled by water and maybe a lipid bilayer, one can compute the force that every other atom applies to every other atom. </a:t>
            </a:r>
            <a:endParaRPr b="0" i="0" sz="1200" u="none" cap="none" strike="noStrike">
              <a:solidFill>
                <a:srgbClr val="0B539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B5394"/>
              </a:solidFill>
              <a:latin typeface="Times New Roman"/>
              <a:ea typeface="Times New Roman"/>
              <a:cs typeface="Times New Roman"/>
              <a:sym typeface="Times New Roman"/>
            </a:endParaRPr>
          </a:p>
        </p:txBody>
      </p:sp>
      <p:sp>
        <p:nvSpPr>
          <p:cNvPr id="296" name="Google Shape;296;p21"/>
          <p:cNvSpPr txBox="1"/>
          <p:nvPr/>
        </p:nvSpPr>
        <p:spPr>
          <a:xfrm>
            <a:off x="74550" y="764475"/>
            <a:ext cx="8976900" cy="648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chemeClr val="dk1"/>
              </a:buClr>
              <a:buSzPts val="1100"/>
              <a:buFont typeface="Arial"/>
              <a:buNone/>
            </a:pPr>
            <a:r>
              <a:rPr b="0" i="0" lang="en" sz="1400" u="none" cap="none" strike="noStrike">
                <a:solidFill>
                  <a:schemeClr val="dk2"/>
                </a:solidFill>
                <a:latin typeface="Times New Roman"/>
                <a:ea typeface="Times New Roman"/>
                <a:cs typeface="Times New Roman"/>
                <a:sym typeface="Times New Roman"/>
              </a:rPr>
              <a:t>Molecular Dynamics (MD) Simulation is a computer simulation method for studying the physical movements of atoms and molecules.</a:t>
            </a:r>
            <a:endParaRPr b="0" i="0" sz="1400" u="none" cap="none" strike="noStrike">
              <a:solidFill>
                <a:schemeClr val="dk2"/>
              </a:solidFill>
              <a:latin typeface="Times New Roman"/>
              <a:ea typeface="Times New Roman"/>
              <a:cs typeface="Times New Roman"/>
              <a:sym typeface="Times New Roman"/>
            </a:endParaRPr>
          </a:p>
        </p:txBody>
      </p:sp>
      <p:sp>
        <p:nvSpPr>
          <p:cNvPr id="297" name="Google Shape;297;p21"/>
          <p:cNvSpPr txBox="1"/>
          <p:nvPr/>
        </p:nvSpPr>
        <p:spPr>
          <a:xfrm>
            <a:off x="263400" y="3187675"/>
            <a:ext cx="8560800" cy="1060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8450" lvl="1" marL="914400" marR="0" rtl="0" algn="l">
              <a:lnSpc>
                <a:spcPct val="150000"/>
              </a:lnSpc>
              <a:spcBef>
                <a:spcPts val="0"/>
              </a:spcBef>
              <a:spcAft>
                <a:spcPts val="0"/>
              </a:spcAft>
              <a:buClr>
                <a:srgbClr val="674EA7"/>
              </a:buClr>
              <a:buSzPts val="1100"/>
              <a:buFont typeface="Times New Roman"/>
              <a:buChar char="○"/>
            </a:pPr>
            <a:r>
              <a:rPr b="0" i="0" lang="en" sz="1100" u="none" cap="none" strike="noStrike">
                <a:solidFill>
                  <a:srgbClr val="674EA7"/>
                </a:solidFill>
                <a:latin typeface="Times New Roman"/>
                <a:ea typeface="Times New Roman"/>
                <a:cs typeface="Times New Roman"/>
                <a:sym typeface="Times New Roman"/>
              </a:rPr>
              <a:t>The core of MD simulations involves solving Newton’s equations of motion for all the atoms in the system to predict their future positions and velocities.</a:t>
            </a:r>
            <a:endParaRPr b="0" i="0" sz="1100" u="none" cap="none" strike="noStrike">
              <a:solidFill>
                <a:srgbClr val="674EA7"/>
              </a:solidFill>
              <a:latin typeface="Times New Roman"/>
              <a:ea typeface="Times New Roman"/>
              <a:cs typeface="Times New Roman"/>
              <a:sym typeface="Times New Roman"/>
            </a:endParaRPr>
          </a:p>
          <a:p>
            <a:pPr indent="-298450" lvl="1" marL="914400" marR="0" rtl="0" algn="l">
              <a:lnSpc>
                <a:spcPct val="150000"/>
              </a:lnSpc>
              <a:spcBef>
                <a:spcPts val="0"/>
              </a:spcBef>
              <a:spcAft>
                <a:spcPts val="0"/>
              </a:spcAft>
              <a:buClr>
                <a:srgbClr val="674EA7"/>
              </a:buClr>
              <a:buSzPts val="1100"/>
              <a:buFont typeface="Times New Roman"/>
              <a:buChar char="○"/>
            </a:pPr>
            <a:r>
              <a:rPr b="0" i="0" lang="en" sz="1100" u="none" cap="none" strike="noStrike">
                <a:solidFill>
                  <a:srgbClr val="674EA7"/>
                </a:solidFill>
                <a:latin typeface="Times New Roman"/>
                <a:ea typeface="Times New Roman"/>
                <a:cs typeface="Times New Roman"/>
                <a:sym typeface="Times New Roman"/>
              </a:rPr>
              <a:t>The output of an MD simulation includes trajectories of atoms, which can be analyzed to obtain properties like radial distribution functions, diffusion coefficients, and conformational changes.</a:t>
            </a:r>
            <a:endParaRPr b="0" i="0" sz="1100" u="none" cap="none" strike="noStrike">
              <a:solidFill>
                <a:srgbClr val="674EA7"/>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type="title"/>
          </p:nvPr>
        </p:nvSpPr>
        <p:spPr>
          <a:xfrm>
            <a:off x="364900" y="262125"/>
            <a:ext cx="3420900" cy="53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000" u="sng">
                <a:solidFill>
                  <a:srgbClr val="20124D"/>
                </a:solidFill>
                <a:latin typeface="Courier New"/>
                <a:ea typeface="Courier New"/>
                <a:cs typeface="Courier New"/>
                <a:sym typeface="Courier New"/>
              </a:rPr>
              <a:t>AMBER </a:t>
            </a:r>
            <a:endParaRPr b="1" sz="3000" u="sng">
              <a:solidFill>
                <a:srgbClr val="20124D"/>
              </a:solidFill>
              <a:latin typeface="Courier New"/>
              <a:ea typeface="Courier New"/>
              <a:cs typeface="Courier New"/>
              <a:sym typeface="Courier New"/>
            </a:endParaRPr>
          </a:p>
        </p:txBody>
      </p:sp>
      <p:pic>
        <p:nvPicPr>
          <p:cNvPr id="303" name="Google Shape;303;p22"/>
          <p:cNvPicPr preferRelativeResize="0"/>
          <p:nvPr/>
        </p:nvPicPr>
        <p:blipFill rotWithShape="1">
          <a:blip r:embed="rId3">
            <a:alphaModFix/>
          </a:blip>
          <a:srcRect b="0" l="0" r="0" t="0"/>
          <a:stretch/>
        </p:blipFill>
        <p:spPr>
          <a:xfrm>
            <a:off x="4493675" y="581575"/>
            <a:ext cx="4140801" cy="4274500"/>
          </a:xfrm>
          <a:prstGeom prst="rect">
            <a:avLst/>
          </a:prstGeom>
          <a:noFill/>
          <a:ln>
            <a:noFill/>
          </a:ln>
        </p:spPr>
      </p:pic>
      <p:sp>
        <p:nvSpPr>
          <p:cNvPr id="304" name="Google Shape;304;p22"/>
          <p:cNvSpPr txBox="1"/>
          <p:nvPr/>
        </p:nvSpPr>
        <p:spPr>
          <a:xfrm>
            <a:off x="364900" y="1008950"/>
            <a:ext cx="3863700" cy="3665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200"/>
              </a:spcBef>
              <a:spcAft>
                <a:spcPts val="0"/>
              </a:spcAft>
              <a:buClr>
                <a:srgbClr val="000000"/>
              </a:buClr>
              <a:buSzPts val="1500"/>
              <a:buFont typeface="Times New Roman"/>
              <a:buChar char="●"/>
            </a:pPr>
            <a:r>
              <a:rPr b="1" i="0" lang="en" sz="1500" u="sng" cap="none" strike="noStrike">
                <a:solidFill>
                  <a:srgbClr val="3C78D8"/>
                </a:solidFill>
                <a:latin typeface="Times New Roman"/>
                <a:ea typeface="Times New Roman"/>
                <a:cs typeface="Times New Roman"/>
                <a:sym typeface="Times New Roman"/>
              </a:rPr>
              <a:t>AMBER</a:t>
            </a:r>
            <a:r>
              <a:rPr b="0" i="0" lang="en" sz="1500" u="none" cap="none" strike="noStrike">
                <a:solidFill>
                  <a:schemeClr val="dk1"/>
                </a:solidFill>
                <a:latin typeface="Times New Roman"/>
                <a:ea typeface="Times New Roman"/>
                <a:cs typeface="Times New Roman"/>
                <a:sym typeface="Times New Roman"/>
              </a:rPr>
              <a:t> (Assisted Model Building with Energy Refinement) is a suite of software tools used primarily for molecular dynamics (MD) simulations of biomolecules.</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 It is widely utilized in computational chemistry and structural biology for studying proteins, nucleic acids, lipids, and small molecules.</a:t>
            </a:r>
            <a:endParaRPr b="0" i="0" sz="1500" u="none" cap="none" strike="noStrike">
              <a:solidFill>
                <a:schemeClr val="dk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dk1"/>
              </a:buClr>
              <a:buSzPts val="1500"/>
              <a:buFont typeface="Times New Roman"/>
              <a:buChar char="●"/>
            </a:pPr>
            <a:r>
              <a:rPr b="0" i="0" lang="en" sz="1500" u="none" cap="none" strike="noStrike">
                <a:solidFill>
                  <a:schemeClr val="dk1"/>
                </a:solidFill>
                <a:latin typeface="Times New Roman"/>
                <a:ea typeface="Times New Roman"/>
                <a:cs typeface="Times New Roman"/>
                <a:sym typeface="Times New Roman"/>
              </a:rPr>
              <a:t> The AMBER software package includes a variety of programs and utilities designed to facilitate different aspects of molecular modeling and simulation.</a:t>
            </a:r>
            <a:endParaRPr b="0" i="0" sz="15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500"/>
              <a:buFont typeface="Arial"/>
              <a:buNone/>
            </a:pPr>
            <a:r>
              <a:t/>
            </a:r>
            <a:endParaRPr b="0" i="0" sz="15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idx="1" type="subTitle"/>
          </p:nvPr>
        </p:nvSpPr>
        <p:spPr>
          <a:xfrm>
            <a:off x="311700" y="248700"/>
            <a:ext cx="8520600" cy="585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b="1" lang="en" sz="3000">
                <a:solidFill>
                  <a:srgbClr val="274E13"/>
                </a:solidFill>
                <a:latin typeface="Times New Roman"/>
                <a:ea typeface="Times New Roman"/>
                <a:cs typeface="Times New Roman"/>
                <a:sym typeface="Times New Roman"/>
              </a:rPr>
              <a:t>             </a:t>
            </a:r>
            <a:r>
              <a:rPr b="1" lang="en">
                <a:solidFill>
                  <a:srgbClr val="274E13"/>
                </a:solidFill>
                <a:latin typeface="Times New Roman"/>
                <a:ea typeface="Times New Roman"/>
                <a:cs typeface="Times New Roman"/>
                <a:sym typeface="Times New Roman"/>
              </a:rPr>
              <a:t> </a:t>
            </a:r>
            <a:r>
              <a:rPr b="1" lang="en" u="sng">
                <a:solidFill>
                  <a:srgbClr val="274E13"/>
                </a:solidFill>
                <a:latin typeface="Times New Roman"/>
                <a:ea typeface="Times New Roman"/>
                <a:cs typeface="Times New Roman"/>
                <a:sym typeface="Times New Roman"/>
              </a:rPr>
              <a:t>PERFORMING MD SIMULATION</a:t>
            </a:r>
            <a:r>
              <a:rPr b="1" lang="en" u="sng">
                <a:latin typeface="Times New Roman"/>
                <a:ea typeface="Times New Roman"/>
                <a:cs typeface="Times New Roman"/>
                <a:sym typeface="Times New Roman"/>
              </a:rPr>
              <a:t> </a:t>
            </a:r>
            <a:endParaRPr b="1" u="sng">
              <a:latin typeface="Times New Roman"/>
              <a:ea typeface="Times New Roman"/>
              <a:cs typeface="Times New Roman"/>
              <a:sym typeface="Times New Roman"/>
            </a:endParaRPr>
          </a:p>
        </p:txBody>
      </p:sp>
      <p:sp>
        <p:nvSpPr>
          <p:cNvPr id="310" name="Google Shape;310;p23"/>
          <p:cNvSpPr txBox="1"/>
          <p:nvPr/>
        </p:nvSpPr>
        <p:spPr>
          <a:xfrm>
            <a:off x="1295825" y="902675"/>
            <a:ext cx="6228000" cy="58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Times New Roman"/>
                <a:ea typeface="Times New Roman"/>
                <a:cs typeface="Times New Roman"/>
                <a:sym typeface="Times New Roman"/>
              </a:rPr>
              <a:t>Perform MD simulation using AMBER force field</a:t>
            </a:r>
            <a:endParaRPr b="0" i="0" sz="2000" u="none" cap="none" strike="noStrike">
              <a:solidFill>
                <a:schemeClr val="dk1"/>
              </a:solidFill>
              <a:latin typeface="Times New Roman"/>
              <a:ea typeface="Times New Roman"/>
              <a:cs typeface="Times New Roman"/>
              <a:sym typeface="Times New Roman"/>
            </a:endParaRPr>
          </a:p>
        </p:txBody>
      </p:sp>
      <p:sp>
        <p:nvSpPr>
          <p:cNvPr id="311" name="Google Shape;311;p23"/>
          <p:cNvSpPr txBox="1"/>
          <p:nvPr/>
        </p:nvSpPr>
        <p:spPr>
          <a:xfrm>
            <a:off x="1936470" y="1645484"/>
            <a:ext cx="4692000" cy="1796885"/>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  </a:t>
            </a:r>
            <a:r>
              <a:rPr b="1" i="0" lang="en" sz="1600" u="none" cap="none" strike="noStrike">
                <a:solidFill>
                  <a:schemeClr val="dk1"/>
                </a:solidFill>
                <a:latin typeface="Times New Roman"/>
                <a:ea typeface="Times New Roman"/>
                <a:cs typeface="Times New Roman"/>
                <a:sym typeface="Times New Roman"/>
              </a:rPr>
              <a:t>Directories</a:t>
            </a:r>
            <a:endParaRPr b="1" i="0" sz="1600" u="none" cap="none" strike="noStrike">
              <a:solidFill>
                <a:schemeClr val="dk1"/>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chemeClr val="dk1"/>
              </a:buClr>
              <a:buSzPts val="1900"/>
              <a:buFont typeface="Times New Roman"/>
              <a:buChar char="●"/>
            </a:pPr>
            <a:r>
              <a:rPr b="0" i="0" lang="en" sz="1600" u="none" cap="none" strike="noStrike">
                <a:solidFill>
                  <a:schemeClr val="dk1"/>
                </a:solidFill>
                <a:latin typeface="Times New Roman"/>
                <a:ea typeface="Times New Roman"/>
                <a:cs typeface="Times New Roman"/>
                <a:sym typeface="Times New Roman"/>
              </a:rPr>
              <a:t>Structure processing(capping of terminals)</a:t>
            </a:r>
            <a:endParaRPr b="0" i="0" sz="1600" u="none" cap="none" strike="noStrike">
              <a:solidFill>
                <a:schemeClr val="dk1"/>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chemeClr val="dk1"/>
              </a:buClr>
              <a:buSzPts val="1900"/>
              <a:buFont typeface="Times New Roman"/>
              <a:buChar char="●"/>
            </a:pPr>
            <a:r>
              <a:rPr b="0" i="0" lang="en" sz="1600" u="none" cap="none" strike="noStrike">
                <a:solidFill>
                  <a:schemeClr val="dk1"/>
                </a:solidFill>
                <a:latin typeface="Times New Roman"/>
                <a:ea typeface="Times New Roman"/>
                <a:cs typeface="Times New Roman"/>
                <a:sym typeface="Times New Roman"/>
              </a:rPr>
              <a:t>Generating topology parameter files and Coordinate files using tLeap</a:t>
            </a:r>
            <a:endParaRPr b="0" i="0" sz="1600" u="none" cap="none" strike="noStrike">
              <a:solidFill>
                <a:schemeClr val="dk1"/>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chemeClr val="dk1"/>
              </a:buClr>
              <a:buSzPts val="1900"/>
              <a:buFont typeface="Times New Roman"/>
              <a:buChar char="●"/>
            </a:pPr>
            <a:r>
              <a:rPr b="0" i="0" lang="en" sz="1600" u="none" cap="none" strike="noStrike">
                <a:solidFill>
                  <a:schemeClr val="dk1"/>
                </a:solidFill>
                <a:latin typeface="Times New Roman"/>
                <a:ea typeface="Times New Roman"/>
                <a:cs typeface="Times New Roman"/>
                <a:sym typeface="Times New Roman"/>
              </a:rPr>
              <a:t>Energy Minimization to remove bad contacts</a:t>
            </a:r>
            <a:endParaRPr b="0" i="0" sz="1600" u="none" cap="none" strike="noStrike">
              <a:solidFill>
                <a:schemeClr val="dk1"/>
              </a:solidFill>
              <a:latin typeface="Times New Roman"/>
              <a:ea typeface="Times New Roman"/>
              <a:cs typeface="Times New Roman"/>
              <a:sym typeface="Times New Roman"/>
            </a:endParaRPr>
          </a:p>
          <a:p>
            <a:pPr indent="-349250" lvl="0" marL="457200" marR="0" rtl="0" algn="just">
              <a:lnSpc>
                <a:spcPct val="100000"/>
              </a:lnSpc>
              <a:spcBef>
                <a:spcPts val="0"/>
              </a:spcBef>
              <a:spcAft>
                <a:spcPts val="0"/>
              </a:spcAft>
              <a:buClr>
                <a:schemeClr val="dk1"/>
              </a:buClr>
              <a:buSzPts val="1900"/>
              <a:buFont typeface="Times New Roman"/>
              <a:buChar char="●"/>
            </a:pPr>
            <a:r>
              <a:rPr b="0" i="0" lang="en" sz="1600" u="none" cap="none" strike="noStrike">
                <a:solidFill>
                  <a:schemeClr val="dk1"/>
                </a:solidFill>
                <a:latin typeface="Times New Roman"/>
                <a:ea typeface="Times New Roman"/>
                <a:cs typeface="Times New Roman"/>
                <a:sym typeface="Times New Roman"/>
              </a:rPr>
              <a:t>Heat-production</a:t>
            </a:r>
            <a:endParaRPr b="0" i="0" sz="1600" u="none" cap="none" strike="noStrike">
              <a:solidFill>
                <a:schemeClr val="dk1"/>
              </a:solidFill>
              <a:latin typeface="Times New Roman"/>
              <a:ea typeface="Times New Roman"/>
              <a:cs typeface="Times New Roman"/>
              <a:sym typeface="Times New Roman"/>
            </a:endParaRPr>
          </a:p>
        </p:txBody>
      </p:sp>
      <p:sp>
        <p:nvSpPr>
          <p:cNvPr id="312" name="Google Shape;312;p23"/>
          <p:cNvSpPr txBox="1"/>
          <p:nvPr/>
        </p:nvSpPr>
        <p:spPr>
          <a:xfrm>
            <a:off x="1754080" y="4277775"/>
            <a:ext cx="6228000" cy="646800"/>
          </a:xfrm>
          <a:prstGeom prst="rect">
            <a:avLst/>
          </a:prstGeom>
          <a:noFill/>
          <a:ln cap="flat" cmpd="sng" w="9525">
            <a:solidFill>
              <a:srgbClr val="03030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Times New Roman"/>
                <a:ea typeface="Times New Roman"/>
                <a:cs typeface="Times New Roman"/>
                <a:sym typeface="Times New Roman"/>
              </a:rPr>
              <a:t>Perform all steps as per protocol</a:t>
            </a:r>
            <a:endParaRPr b="0" i="0" sz="2000" u="none" cap="none" strike="noStrike">
              <a:solidFill>
                <a:schemeClr val="dk1"/>
              </a:solidFill>
              <a:latin typeface="Times New Roman"/>
              <a:ea typeface="Times New Roman"/>
              <a:cs typeface="Times New Roman"/>
              <a:sym typeface="Times New Roman"/>
            </a:endParaRPr>
          </a:p>
        </p:txBody>
      </p:sp>
      <p:sp>
        <p:nvSpPr>
          <p:cNvPr id="313" name="Google Shape;313;p23"/>
          <p:cNvSpPr txBox="1"/>
          <p:nvPr/>
        </p:nvSpPr>
        <p:spPr>
          <a:xfrm>
            <a:off x="642490" y="3623800"/>
            <a:ext cx="3296700" cy="506100"/>
          </a:xfrm>
          <a:prstGeom prst="rect">
            <a:avLst/>
          </a:prstGeom>
          <a:noFill/>
          <a:ln cap="flat" cmpd="sng" w="9525">
            <a:solidFill>
              <a:srgbClr val="03030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Times New Roman"/>
                <a:ea typeface="Times New Roman"/>
                <a:cs typeface="Times New Roman"/>
                <a:sym typeface="Times New Roman"/>
              </a:rPr>
              <a:t>Final run for 200ns</a:t>
            </a:r>
            <a:endParaRPr b="0" i="0" sz="2000" u="none" cap="none" strike="noStrike">
              <a:solidFill>
                <a:schemeClr val="dk1"/>
              </a:solidFill>
              <a:latin typeface="Times New Roman"/>
              <a:ea typeface="Times New Roman"/>
              <a:cs typeface="Times New Roman"/>
              <a:sym typeface="Times New Roman"/>
            </a:endParaRPr>
          </a:p>
        </p:txBody>
      </p:sp>
      <p:sp>
        <p:nvSpPr>
          <p:cNvPr id="314" name="Google Shape;314;p23"/>
          <p:cNvSpPr txBox="1"/>
          <p:nvPr/>
        </p:nvSpPr>
        <p:spPr>
          <a:xfrm>
            <a:off x="4760600" y="3607022"/>
            <a:ext cx="3570300" cy="506100"/>
          </a:xfrm>
          <a:prstGeom prst="rect">
            <a:avLst/>
          </a:prstGeom>
          <a:noFill/>
          <a:ln cap="flat" cmpd="sng" w="9525">
            <a:solidFill>
              <a:srgbClr val="03030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30303"/>
                </a:solidFill>
                <a:latin typeface="Times New Roman"/>
                <a:ea typeface="Times New Roman"/>
                <a:cs typeface="Times New Roman"/>
                <a:sym typeface="Times New Roman"/>
              </a:rPr>
              <a:t>Post MD simulation Analysis</a:t>
            </a:r>
            <a:endParaRPr b="0" i="0" sz="2000" u="none" cap="none" strike="noStrike">
              <a:solidFill>
                <a:srgbClr val="030303"/>
              </a:solidFill>
              <a:latin typeface="Times New Roman"/>
              <a:ea typeface="Times New Roman"/>
              <a:cs typeface="Times New Roman"/>
              <a:sym typeface="Times New Roman"/>
            </a:endParaRPr>
          </a:p>
        </p:txBody>
      </p:sp>
      <p:cxnSp>
        <p:nvCxnSpPr>
          <p:cNvPr id="315" name="Google Shape;315;p23"/>
          <p:cNvCxnSpPr>
            <a:stCxn id="313" idx="3"/>
            <a:endCxn id="314" idx="1"/>
          </p:cNvCxnSpPr>
          <p:nvPr/>
        </p:nvCxnSpPr>
        <p:spPr>
          <a:xfrm flipH="1" rot="10800000">
            <a:off x="3939190" y="3860050"/>
            <a:ext cx="821400" cy="168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311700" y="183350"/>
            <a:ext cx="8520600" cy="857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u="sng">
                <a:solidFill>
                  <a:srgbClr val="7030A0"/>
                </a:solidFill>
                <a:latin typeface="Times New Roman"/>
                <a:ea typeface="Times New Roman"/>
                <a:cs typeface="Times New Roman"/>
                <a:sym typeface="Times New Roman"/>
              </a:rPr>
              <a:t>POST MD SIMULATION ANALYSIS</a:t>
            </a:r>
            <a:endParaRPr b="1" u="sng">
              <a:solidFill>
                <a:srgbClr val="7030A0"/>
              </a:solidFill>
              <a:latin typeface="Times New Roman"/>
              <a:ea typeface="Times New Roman"/>
              <a:cs typeface="Times New Roman"/>
              <a:sym typeface="Times New Roman"/>
            </a:endParaRPr>
          </a:p>
        </p:txBody>
      </p:sp>
      <p:sp>
        <p:nvSpPr>
          <p:cNvPr id="321" name="Google Shape;321;p24"/>
          <p:cNvSpPr txBox="1"/>
          <p:nvPr/>
        </p:nvSpPr>
        <p:spPr>
          <a:xfrm>
            <a:off x="615560" y="1771938"/>
            <a:ext cx="20362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1" i="0" lang="en" sz="1400" u="sng" cap="none" strike="noStrike">
                <a:solidFill>
                  <a:srgbClr val="1C4587"/>
                </a:solidFill>
                <a:latin typeface="Times New Roman"/>
                <a:ea typeface="Times New Roman"/>
                <a:cs typeface="Times New Roman"/>
                <a:sym typeface="Times New Roman"/>
              </a:rPr>
              <a:t>Structural Analysis</a:t>
            </a:r>
            <a:endParaRPr b="1" i="0" sz="1400" u="sng" cap="none" strike="noStrike">
              <a:solidFill>
                <a:srgbClr val="1C4587"/>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rgbClr val="000000"/>
              </a:buClr>
              <a:buSzPts val="1300"/>
              <a:buFont typeface="Arial"/>
              <a:buNone/>
            </a:pPr>
            <a:r>
              <a:t/>
            </a:r>
            <a:endParaRPr b="0" i="0" sz="1300" u="none" cap="none" strike="noStrike">
              <a:solidFill>
                <a:schemeClr val="dk2"/>
              </a:solidFill>
              <a:latin typeface="Times New Roman"/>
              <a:ea typeface="Times New Roman"/>
              <a:cs typeface="Times New Roman"/>
              <a:sym typeface="Times New Roman"/>
            </a:endParaRPr>
          </a:p>
        </p:txBody>
      </p:sp>
      <p:sp>
        <p:nvSpPr>
          <p:cNvPr id="322" name="Google Shape;322;p24"/>
          <p:cNvSpPr txBox="1"/>
          <p:nvPr/>
        </p:nvSpPr>
        <p:spPr>
          <a:xfrm>
            <a:off x="3349302" y="1811100"/>
            <a:ext cx="5367978" cy="837599"/>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1200"/>
              </a:spcBef>
              <a:spcAft>
                <a:spcPts val="0"/>
              </a:spcAft>
              <a:buClr>
                <a:schemeClr val="dk1"/>
              </a:buClr>
              <a:buSzPts val="1100"/>
              <a:buFont typeface="Arial"/>
              <a:buChar char="●"/>
            </a:pPr>
            <a:r>
              <a:rPr b="1" i="0" lang="en" sz="1400" u="none" cap="none" strike="noStrike">
                <a:solidFill>
                  <a:schemeClr val="dk1"/>
                </a:solidFill>
                <a:latin typeface="Times New Roman"/>
                <a:ea typeface="Times New Roman"/>
                <a:cs typeface="Times New Roman"/>
                <a:sym typeface="Times New Roman"/>
              </a:rPr>
              <a:t>Root Mean Square Deviation (RMSD)</a:t>
            </a:r>
            <a:r>
              <a:rPr b="0" i="0" lang="en" sz="1400" u="none" cap="none" strike="noStrike">
                <a:solidFill>
                  <a:schemeClr val="dk1"/>
                </a:solidFill>
                <a:latin typeface="Times New Roman"/>
                <a:ea typeface="Times New Roman"/>
                <a:cs typeface="Times New Roman"/>
                <a:sym typeface="Times New Roman"/>
              </a:rPr>
              <a:t>: Measure the deviation of the molecular structure from the initial configuration over time.</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2"/>
              </a:solidFill>
              <a:latin typeface="Times New Roman"/>
              <a:ea typeface="Times New Roman"/>
              <a:cs typeface="Times New Roman"/>
              <a:sym typeface="Times New Roman"/>
            </a:endParaRPr>
          </a:p>
        </p:txBody>
      </p:sp>
      <p:cxnSp>
        <p:nvCxnSpPr>
          <p:cNvPr id="323" name="Google Shape;323;p24"/>
          <p:cNvCxnSpPr/>
          <p:nvPr/>
        </p:nvCxnSpPr>
        <p:spPr>
          <a:xfrm>
            <a:off x="2651760" y="2209754"/>
            <a:ext cx="686700" cy="9900"/>
          </a:xfrm>
          <a:prstGeom prst="straightConnector1">
            <a:avLst/>
          </a:prstGeom>
          <a:noFill/>
          <a:ln cap="flat" cmpd="sng" w="9525">
            <a:solidFill>
              <a:schemeClr val="dk1"/>
            </a:solidFill>
            <a:prstDash val="solid"/>
            <a:round/>
            <a:headEnd len="sm" w="sm" type="none"/>
            <a:tailEnd len="med" w="med" type="triangle"/>
          </a:ln>
        </p:spPr>
      </p:cxnSp>
      <p:sp>
        <p:nvSpPr>
          <p:cNvPr id="324" name="Google Shape;324;p24"/>
          <p:cNvSpPr txBox="1"/>
          <p:nvPr/>
        </p:nvSpPr>
        <p:spPr>
          <a:xfrm>
            <a:off x="133660" y="3072097"/>
            <a:ext cx="3000000" cy="66322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400"/>
              </a:spcAft>
              <a:buClr>
                <a:srgbClr val="000000"/>
              </a:buClr>
              <a:buSzPts val="1400"/>
              <a:buFont typeface="Arial"/>
              <a:buNone/>
            </a:pPr>
            <a:r>
              <a:rPr b="1" i="0" lang="en" sz="1400" u="sng" cap="none" strike="noStrike">
                <a:solidFill>
                  <a:srgbClr val="1C4587"/>
                </a:solidFill>
                <a:latin typeface="Times New Roman"/>
                <a:ea typeface="Times New Roman"/>
                <a:cs typeface="Times New Roman"/>
                <a:sym typeface="Times New Roman"/>
              </a:rPr>
              <a:t>Binding Free Energy Calculations</a:t>
            </a:r>
            <a:endParaRPr b="1" i="0" sz="1400" u="sng" cap="none" strike="noStrike">
              <a:solidFill>
                <a:srgbClr val="1C4587"/>
              </a:solidFill>
              <a:latin typeface="Times New Roman"/>
              <a:ea typeface="Times New Roman"/>
              <a:cs typeface="Times New Roman"/>
              <a:sym typeface="Times New Roman"/>
            </a:endParaRPr>
          </a:p>
        </p:txBody>
      </p:sp>
      <p:sp>
        <p:nvSpPr>
          <p:cNvPr id="325" name="Google Shape;325;p24"/>
          <p:cNvSpPr txBox="1"/>
          <p:nvPr/>
        </p:nvSpPr>
        <p:spPr>
          <a:xfrm>
            <a:off x="3349302" y="2822984"/>
            <a:ext cx="5590200" cy="1329564"/>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200"/>
              </a:spcBef>
              <a:spcAft>
                <a:spcPts val="0"/>
              </a:spcAft>
              <a:buClr>
                <a:schemeClr val="dk1"/>
              </a:buClr>
              <a:buSzPts val="1200"/>
              <a:buFont typeface="Arial"/>
              <a:buChar char="●"/>
            </a:pPr>
            <a:r>
              <a:rPr b="1" i="0" lang="en" sz="1400" u="none" cap="none" strike="noStrike">
                <a:solidFill>
                  <a:schemeClr val="dk1"/>
                </a:solidFill>
                <a:latin typeface="Times New Roman"/>
                <a:ea typeface="Times New Roman"/>
                <a:cs typeface="Times New Roman"/>
                <a:sym typeface="Times New Roman"/>
              </a:rPr>
              <a:t>MM/PBSA (Molecular Mechanics/Poisson-Boltzmann Surface Area)</a:t>
            </a:r>
            <a:r>
              <a:rPr b="0" i="0" lang="en" sz="1400" u="none" cap="none" strike="noStrike">
                <a:solidFill>
                  <a:schemeClr val="dk1"/>
                </a:solidFill>
                <a:latin typeface="Times New Roman"/>
                <a:ea typeface="Times New Roman"/>
                <a:cs typeface="Times New Roman"/>
                <a:sym typeface="Times New Roman"/>
              </a:rPr>
              <a:t>: Estimate binding free energies.</a:t>
            </a:r>
            <a:endParaRPr b="0" i="0" sz="1400" u="none" cap="none" strike="noStrike">
              <a:solidFill>
                <a:schemeClr val="dk1"/>
              </a:solidFill>
              <a:latin typeface="Times New Roman"/>
              <a:ea typeface="Times New Roman"/>
              <a:cs typeface="Times New Roman"/>
              <a:sym typeface="Times New Roman"/>
            </a:endParaRPr>
          </a:p>
          <a:p>
            <a:pPr indent="-304800" lvl="0" marL="457200" marR="0" rtl="0" algn="l">
              <a:lnSpc>
                <a:spcPct val="115000"/>
              </a:lnSpc>
              <a:spcBef>
                <a:spcPts val="0"/>
              </a:spcBef>
              <a:spcAft>
                <a:spcPts val="0"/>
              </a:spcAft>
              <a:buClr>
                <a:schemeClr val="dk1"/>
              </a:buClr>
              <a:buSzPts val="1200"/>
              <a:buFont typeface="Arial"/>
              <a:buChar char="●"/>
            </a:pPr>
            <a:r>
              <a:rPr b="1" i="0" lang="en" sz="1400" u="none" cap="none" strike="noStrike">
                <a:solidFill>
                  <a:schemeClr val="dk1"/>
                </a:solidFill>
                <a:latin typeface="Times New Roman"/>
                <a:ea typeface="Times New Roman"/>
                <a:cs typeface="Times New Roman"/>
                <a:sym typeface="Times New Roman"/>
              </a:rPr>
              <a:t>MM/GBSA (Molecular Mechanics/Generalized Born Surface Area)</a:t>
            </a:r>
            <a:r>
              <a:rPr b="0" i="0" lang="en" sz="1400" u="none" cap="none" strike="noStrike">
                <a:solidFill>
                  <a:schemeClr val="dk1"/>
                </a:solidFill>
                <a:latin typeface="Times New Roman"/>
                <a:ea typeface="Times New Roman"/>
                <a:cs typeface="Times New Roman"/>
                <a:sym typeface="Times New Roman"/>
              </a:rPr>
              <a:t>: Similar to MM/PBSA but uses the GB model for solvation.</a:t>
            </a:r>
            <a:endParaRPr b="0" i="0" sz="1400" u="none" cap="none" strike="noStrike">
              <a:solidFill>
                <a:schemeClr val="dk1"/>
              </a:solidFill>
              <a:latin typeface="Times New Roman"/>
              <a:ea typeface="Times New Roman"/>
              <a:cs typeface="Times New Roman"/>
              <a:sym typeface="Times New Roman"/>
            </a:endParaRPr>
          </a:p>
        </p:txBody>
      </p:sp>
      <p:cxnSp>
        <p:nvCxnSpPr>
          <p:cNvPr id="326" name="Google Shape;326;p24"/>
          <p:cNvCxnSpPr/>
          <p:nvPr/>
        </p:nvCxnSpPr>
        <p:spPr>
          <a:xfrm>
            <a:off x="2865122" y="3495646"/>
            <a:ext cx="763800" cy="0"/>
          </a:xfrm>
          <a:prstGeom prst="straightConnector1">
            <a:avLst/>
          </a:prstGeom>
          <a:noFill/>
          <a:ln cap="flat" cmpd="sng" w="9525">
            <a:solidFill>
              <a:schemeClr val="dk1"/>
            </a:solidFill>
            <a:prstDash val="solid"/>
            <a:round/>
            <a:headEnd len="sm" w="sm" type="none"/>
            <a:tailEnd len="med" w="med" type="triangle"/>
          </a:ln>
        </p:spPr>
      </p:cxnSp>
      <p:sp>
        <p:nvSpPr>
          <p:cNvPr id="327" name="Google Shape;327;p24"/>
          <p:cNvSpPr txBox="1"/>
          <p:nvPr/>
        </p:nvSpPr>
        <p:spPr>
          <a:xfrm>
            <a:off x="615560" y="799215"/>
            <a:ext cx="7646180" cy="8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000000"/>
                </a:solidFill>
                <a:latin typeface="Times New Roman"/>
                <a:ea typeface="Times New Roman"/>
                <a:cs typeface="Times New Roman"/>
                <a:sym typeface="Times New Roman"/>
              </a:rPr>
              <a:t>CPPTRAJ</a:t>
            </a:r>
            <a:r>
              <a:rPr b="0" i="0" lang="en" sz="1600" u="none" cap="none" strike="noStrike">
                <a:solidFill>
                  <a:srgbClr val="000000"/>
                </a:solidFill>
                <a:latin typeface="Times New Roman"/>
                <a:ea typeface="Times New Roman"/>
                <a:cs typeface="Times New Roman"/>
                <a:sym typeface="Times New Roman"/>
              </a:rPr>
              <a:t> is a powerful command-line tool used for analyzing molecular dynamics (MD) simulation trajectories. It is part of the Amber Tools suite and is particularly useful for examining the structural and dynamical properties of biomolecular 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5"/>
          <p:cNvPicPr preferRelativeResize="0"/>
          <p:nvPr/>
        </p:nvPicPr>
        <p:blipFill rotWithShape="1">
          <a:blip r:embed="rId3">
            <a:alphaModFix/>
          </a:blip>
          <a:srcRect b="3921" l="5559" r="4769" t="4887"/>
          <a:stretch/>
        </p:blipFill>
        <p:spPr>
          <a:xfrm>
            <a:off x="306275" y="1050300"/>
            <a:ext cx="4308799" cy="3199150"/>
          </a:xfrm>
          <a:prstGeom prst="rect">
            <a:avLst/>
          </a:prstGeom>
          <a:noFill/>
          <a:ln>
            <a:noFill/>
          </a:ln>
        </p:spPr>
      </p:pic>
      <p:sp>
        <p:nvSpPr>
          <p:cNvPr id="333" name="Google Shape;333;p25"/>
          <p:cNvSpPr txBox="1"/>
          <p:nvPr/>
        </p:nvSpPr>
        <p:spPr>
          <a:xfrm>
            <a:off x="1375650" y="4415975"/>
            <a:ext cx="10260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7F6000"/>
                </a:solidFill>
                <a:latin typeface="Times New Roman"/>
                <a:ea typeface="Times New Roman"/>
                <a:cs typeface="Times New Roman"/>
                <a:sym typeface="Times New Roman"/>
              </a:rPr>
              <a:t>RMSD RESULT FOR 200NS </a:t>
            </a:r>
            <a:endParaRPr b="1" i="0" sz="900" u="none" cap="none" strike="noStrike">
              <a:solidFill>
                <a:srgbClr val="7F6000"/>
              </a:solidFill>
              <a:latin typeface="Times New Roman"/>
              <a:ea typeface="Times New Roman"/>
              <a:cs typeface="Times New Roman"/>
              <a:sym typeface="Times New Roman"/>
            </a:endParaRPr>
          </a:p>
        </p:txBody>
      </p:sp>
      <p:pic>
        <p:nvPicPr>
          <p:cNvPr id="334" name="Google Shape;334;p25"/>
          <p:cNvPicPr preferRelativeResize="0"/>
          <p:nvPr/>
        </p:nvPicPr>
        <p:blipFill rotWithShape="1">
          <a:blip r:embed="rId4">
            <a:alphaModFix/>
          </a:blip>
          <a:srcRect b="0" l="0" r="0" t="0"/>
          <a:stretch/>
        </p:blipFill>
        <p:spPr>
          <a:xfrm>
            <a:off x="4472000" y="925350"/>
            <a:ext cx="4671999" cy="3449052"/>
          </a:xfrm>
          <a:prstGeom prst="rect">
            <a:avLst/>
          </a:prstGeom>
          <a:noFill/>
          <a:ln>
            <a:noFill/>
          </a:ln>
        </p:spPr>
      </p:pic>
      <p:sp>
        <p:nvSpPr>
          <p:cNvPr id="335" name="Google Shape;335;p25"/>
          <p:cNvSpPr txBox="1"/>
          <p:nvPr/>
        </p:nvSpPr>
        <p:spPr>
          <a:xfrm>
            <a:off x="6080800" y="4383275"/>
            <a:ext cx="1317300" cy="49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7F6000"/>
                </a:solidFill>
                <a:latin typeface="Times New Roman"/>
                <a:ea typeface="Times New Roman"/>
                <a:cs typeface="Times New Roman"/>
                <a:sym typeface="Times New Roman"/>
              </a:rPr>
              <a:t>RMSD RESULT FOR 300NS</a:t>
            </a:r>
            <a:endParaRPr b="1" i="0" sz="1000" u="none" cap="none" strike="noStrike">
              <a:solidFill>
                <a:srgbClr val="7F6000"/>
              </a:solidFill>
              <a:latin typeface="Times New Roman"/>
              <a:ea typeface="Times New Roman"/>
              <a:cs typeface="Times New Roman"/>
              <a:sym typeface="Times New Roman"/>
            </a:endParaRPr>
          </a:p>
        </p:txBody>
      </p:sp>
      <p:sp>
        <p:nvSpPr>
          <p:cNvPr id="336" name="Google Shape;336;p25"/>
          <p:cNvSpPr txBox="1"/>
          <p:nvPr/>
        </p:nvSpPr>
        <p:spPr>
          <a:xfrm>
            <a:off x="1580850" y="3954375"/>
            <a:ext cx="615600" cy="262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B5394"/>
                </a:solidFill>
                <a:latin typeface="Times New Roman"/>
                <a:ea typeface="Times New Roman"/>
                <a:cs typeface="Times New Roman"/>
                <a:sym typeface="Times New Roman"/>
              </a:rPr>
              <a:t>time(ns)</a:t>
            </a:r>
            <a:endParaRPr b="1" i="0" sz="900" u="none" cap="none" strike="noStrike">
              <a:solidFill>
                <a:srgbClr val="0B5394"/>
              </a:solidFill>
              <a:latin typeface="Times New Roman"/>
              <a:ea typeface="Times New Roman"/>
              <a:cs typeface="Times New Roman"/>
              <a:sym typeface="Times New Roman"/>
            </a:endParaRPr>
          </a:p>
        </p:txBody>
      </p:sp>
      <p:sp>
        <p:nvSpPr>
          <p:cNvPr id="337" name="Google Shape;337;p25"/>
          <p:cNvSpPr txBox="1"/>
          <p:nvPr/>
        </p:nvSpPr>
        <p:spPr>
          <a:xfrm>
            <a:off x="6509500" y="3986950"/>
            <a:ext cx="597000" cy="262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B5394"/>
                </a:solidFill>
                <a:latin typeface="Times New Roman"/>
                <a:ea typeface="Times New Roman"/>
                <a:cs typeface="Times New Roman"/>
                <a:sym typeface="Times New Roman"/>
              </a:rPr>
              <a:t>time(ns)</a:t>
            </a:r>
            <a:endParaRPr b="1" i="0" sz="900" u="none" cap="none" strike="noStrike">
              <a:solidFill>
                <a:srgbClr val="0B5394"/>
              </a:solidFill>
              <a:latin typeface="Times New Roman"/>
              <a:ea typeface="Times New Roman"/>
              <a:cs typeface="Times New Roman"/>
              <a:sym typeface="Times New Roman"/>
            </a:endParaRPr>
          </a:p>
        </p:txBody>
      </p:sp>
      <p:sp>
        <p:nvSpPr>
          <p:cNvPr id="338" name="Google Shape;338;p25"/>
          <p:cNvSpPr txBox="1"/>
          <p:nvPr/>
        </p:nvSpPr>
        <p:spPr>
          <a:xfrm rot="-5400000">
            <a:off x="4414525" y="2404725"/>
            <a:ext cx="671400" cy="27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B5394"/>
                </a:solidFill>
                <a:latin typeface="Times New Roman"/>
                <a:ea typeface="Times New Roman"/>
                <a:cs typeface="Times New Roman"/>
                <a:sym typeface="Times New Roman"/>
              </a:rPr>
              <a:t>RMSD(A)</a:t>
            </a:r>
            <a:endParaRPr b="1" i="0" sz="800" u="none" cap="none" strike="noStrike">
              <a:solidFill>
                <a:srgbClr val="0B5394"/>
              </a:solidFill>
              <a:latin typeface="Times New Roman"/>
              <a:ea typeface="Times New Roman"/>
              <a:cs typeface="Times New Roman"/>
              <a:sym typeface="Times New Roman"/>
            </a:endParaRPr>
          </a:p>
        </p:txBody>
      </p:sp>
      <p:sp>
        <p:nvSpPr>
          <p:cNvPr id="339" name="Google Shape;339;p25"/>
          <p:cNvSpPr txBox="1"/>
          <p:nvPr/>
        </p:nvSpPr>
        <p:spPr>
          <a:xfrm rot="-5400000">
            <a:off x="-133650" y="2342175"/>
            <a:ext cx="804300" cy="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B5394"/>
                </a:solidFill>
                <a:latin typeface="Times New Roman"/>
                <a:ea typeface="Times New Roman"/>
                <a:cs typeface="Times New Roman"/>
                <a:sym typeface="Times New Roman"/>
              </a:rPr>
              <a:t>RMSD(A)</a:t>
            </a:r>
            <a:endParaRPr b="1" i="0" sz="900" u="none" cap="none" strike="noStrike">
              <a:solidFill>
                <a:srgbClr val="0B5394"/>
              </a:solidFill>
              <a:latin typeface="Times New Roman"/>
              <a:ea typeface="Times New Roman"/>
              <a:cs typeface="Times New Roman"/>
              <a:sym typeface="Times New Roman"/>
            </a:endParaRPr>
          </a:p>
        </p:txBody>
      </p:sp>
      <p:sp>
        <p:nvSpPr>
          <p:cNvPr id="340" name="Google Shape;340;p25"/>
          <p:cNvSpPr txBox="1"/>
          <p:nvPr/>
        </p:nvSpPr>
        <p:spPr>
          <a:xfrm>
            <a:off x="745915" y="399976"/>
            <a:ext cx="7871460" cy="546798"/>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sng" cap="none" strike="noStrike">
                <a:solidFill>
                  <a:srgbClr val="083C92"/>
                </a:solidFill>
                <a:latin typeface="Times New Roman"/>
                <a:ea typeface="Times New Roman"/>
                <a:cs typeface="Times New Roman"/>
                <a:sym typeface="Times New Roman"/>
              </a:rPr>
              <a:t>ROOT MEAN SQUARE DEVIATION RESULTS OF MURINE OKT3 Fab</a:t>
            </a:r>
            <a:endParaRPr b="1" i="0" sz="1800" u="sng" cap="none" strike="noStrike">
              <a:solidFill>
                <a:srgbClr val="083C9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2178851" y="41447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800"/>
              </a:spcBef>
              <a:spcAft>
                <a:spcPts val="0"/>
              </a:spcAft>
              <a:buClr>
                <a:schemeClr val="dk1"/>
              </a:buClr>
              <a:buSzPts val="990"/>
              <a:buFont typeface="Arial"/>
              <a:buNone/>
            </a:pPr>
            <a:r>
              <a:rPr b="1" lang="en" sz="1870" u="sng">
                <a:latin typeface="Times New Roman"/>
                <a:ea typeface="Times New Roman"/>
                <a:cs typeface="Times New Roman"/>
                <a:sym typeface="Times New Roman"/>
              </a:rPr>
              <a:t>Binding Energy per Residue Barplot</a:t>
            </a:r>
            <a:endParaRPr b="1" sz="1870" u="sng">
              <a:latin typeface="Times New Roman"/>
              <a:ea typeface="Times New Roman"/>
              <a:cs typeface="Times New Roman"/>
              <a:sym typeface="Times New Roman"/>
            </a:endParaRPr>
          </a:p>
          <a:p>
            <a:pPr indent="0" lvl="0" marL="0" rtl="0" algn="l">
              <a:lnSpc>
                <a:spcPct val="100000"/>
              </a:lnSpc>
              <a:spcBef>
                <a:spcPts val="400"/>
              </a:spcBef>
              <a:spcAft>
                <a:spcPts val="0"/>
              </a:spcAft>
              <a:buSzPts val="990"/>
              <a:buNone/>
            </a:pPr>
            <a:r>
              <a:t/>
            </a:r>
            <a:endParaRPr sz="2520"/>
          </a:p>
        </p:txBody>
      </p:sp>
      <p:pic>
        <p:nvPicPr>
          <p:cNvPr id="346" name="Google Shape;346;p26"/>
          <p:cNvPicPr preferRelativeResize="0"/>
          <p:nvPr/>
        </p:nvPicPr>
        <p:blipFill rotWithShape="1">
          <a:blip r:embed="rId3">
            <a:alphaModFix/>
          </a:blip>
          <a:srcRect b="0" l="0" r="0" t="0"/>
          <a:stretch/>
        </p:blipFill>
        <p:spPr>
          <a:xfrm>
            <a:off x="3486401" y="1110690"/>
            <a:ext cx="5345899" cy="3366900"/>
          </a:xfrm>
          <a:prstGeom prst="rect">
            <a:avLst/>
          </a:prstGeom>
          <a:noFill/>
          <a:ln>
            <a:noFill/>
          </a:ln>
        </p:spPr>
      </p:pic>
      <p:sp>
        <p:nvSpPr>
          <p:cNvPr id="347" name="Google Shape;347;p26"/>
          <p:cNvSpPr txBox="1"/>
          <p:nvPr/>
        </p:nvSpPr>
        <p:spPr>
          <a:xfrm>
            <a:off x="3486401" y="4144140"/>
            <a:ext cx="59055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200" u="sng" cap="none" strike="noStrike">
                <a:solidFill>
                  <a:schemeClr val="dk1"/>
                </a:solidFill>
                <a:latin typeface="Times New Roman"/>
                <a:ea typeface="Times New Roman"/>
                <a:cs typeface="Times New Roman"/>
                <a:sym typeface="Times New Roman"/>
              </a:rPr>
              <a:t>Fig-</a:t>
            </a:r>
            <a:r>
              <a:rPr b="0" i="0" lang="en" sz="1200" u="none" cap="none" strike="noStrike">
                <a:solidFill>
                  <a:schemeClr val="dk1"/>
                </a:solidFill>
                <a:latin typeface="Times New Roman"/>
                <a:ea typeface="Times New Roman"/>
                <a:cs typeface="Times New Roman"/>
                <a:sym typeface="Times New Roman"/>
              </a:rPr>
              <a:t>This bar plot indicates Binding energy on Y axis and Residues on X axis highlighting Arginine (ARG 55H) in heavy chain has the highest binding energy.</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7916"/>
              </a:lnSpc>
              <a:spcBef>
                <a:spcPts val="800"/>
              </a:spcBef>
              <a:spcAft>
                <a:spcPts val="0"/>
              </a:spcAft>
              <a:buClr>
                <a:schemeClr val="dk1"/>
              </a:buClr>
              <a:buSzPts val="1100"/>
              <a:buFont typeface="Arial"/>
              <a:buNone/>
            </a:pPr>
            <a:r>
              <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graphicFrame>
        <p:nvGraphicFramePr>
          <p:cNvPr id="348" name="Google Shape;348;p26"/>
          <p:cNvGraphicFramePr/>
          <p:nvPr/>
        </p:nvGraphicFramePr>
        <p:xfrm>
          <a:off x="190500" y="1994773"/>
          <a:ext cx="3000000" cy="3000000"/>
        </p:xfrm>
        <a:graphic>
          <a:graphicData uri="http://schemas.openxmlformats.org/drawingml/2006/table">
            <a:tbl>
              <a:tblPr bandRow="1" firstRow="1">
                <a:noFill/>
                <a:tableStyleId>{667A5AB5-9205-4448-9B10-5ADD38F1467E}</a:tableStyleId>
              </a:tblPr>
              <a:tblGrid>
                <a:gridCol w="1526025"/>
                <a:gridCol w="1518400"/>
              </a:tblGrid>
              <a:tr h="678750">
                <a:tc>
                  <a:txBody>
                    <a:bodyPr/>
                    <a:lstStyle/>
                    <a:p>
                      <a:pPr indent="0" lvl="0" marL="0" marR="0" rtl="0" algn="l">
                        <a:lnSpc>
                          <a:spcPct val="100000"/>
                        </a:lnSpc>
                        <a:spcBef>
                          <a:spcPts val="0"/>
                        </a:spcBef>
                        <a:spcAft>
                          <a:spcPts val="0"/>
                        </a:spcAft>
                        <a:buNone/>
                      </a:pPr>
                      <a:r>
                        <a:rPr b="1" i="0" lang="en" sz="1400" u="sng" cap="none" strike="noStrike">
                          <a:solidFill>
                            <a:srgbClr val="000000"/>
                          </a:solidFill>
                          <a:latin typeface="Times New Roman"/>
                          <a:ea typeface="Times New Roman"/>
                          <a:cs typeface="Times New Roman"/>
                          <a:sym typeface="Times New Roman"/>
                        </a:rPr>
                        <a:t>Antibody-OKT3 Fragment</a:t>
                      </a:r>
                      <a:endParaRPr sz="1400" u="none" cap="none" strike="noStrike">
                        <a:latin typeface="Times New Roman"/>
                        <a:ea typeface="Times New Roman"/>
                        <a:cs typeface="Times New Roman"/>
                        <a:sym typeface="Times New Roman"/>
                      </a:endParaRPr>
                    </a:p>
                  </a:txBody>
                  <a:tcPr marT="53350" marB="53350" marR="53350" marL="53350"/>
                </a:tc>
                <a:tc>
                  <a:txBody>
                    <a:bodyPr/>
                    <a:lstStyle/>
                    <a:p>
                      <a:pPr indent="0" lvl="0" marL="0" marR="0" rtl="0" algn="l">
                        <a:lnSpc>
                          <a:spcPct val="100000"/>
                        </a:lnSpc>
                        <a:spcBef>
                          <a:spcPts val="0"/>
                        </a:spcBef>
                        <a:spcAft>
                          <a:spcPts val="0"/>
                        </a:spcAft>
                        <a:buNone/>
                      </a:pPr>
                      <a:r>
                        <a:rPr b="1" i="0" lang="en" sz="1400" u="sng" cap="none" strike="noStrike">
                          <a:solidFill>
                            <a:srgbClr val="000000"/>
                          </a:solidFill>
                          <a:latin typeface="Times New Roman"/>
                          <a:ea typeface="Times New Roman"/>
                          <a:cs typeface="Times New Roman"/>
                          <a:sym typeface="Times New Roman"/>
                        </a:rPr>
                        <a:t>Binding Energy (kcal/mol)</a:t>
                      </a:r>
                      <a:endParaRPr sz="1400" u="none" cap="none" strike="noStrike">
                        <a:latin typeface="Times New Roman"/>
                        <a:ea typeface="Times New Roman"/>
                        <a:cs typeface="Times New Roman"/>
                        <a:sym typeface="Times New Roman"/>
                      </a:endParaRPr>
                    </a:p>
                  </a:txBody>
                  <a:tcPr marT="53350" marB="53350" marR="53350" marL="53350"/>
                </a:tc>
              </a:tr>
              <a:tr h="836600">
                <a:tc>
                  <a:txBody>
                    <a:bodyPr/>
                    <a:lstStyle/>
                    <a:p>
                      <a:pPr indent="0" lvl="0" marL="0" marR="0" rtl="0" algn="l">
                        <a:lnSpc>
                          <a:spcPct val="100000"/>
                        </a:lnSpc>
                        <a:spcBef>
                          <a:spcPts val="0"/>
                        </a:spcBef>
                        <a:spcAft>
                          <a:spcPts val="0"/>
                        </a:spcAft>
                        <a:buNone/>
                      </a:pPr>
                      <a:r>
                        <a:rPr b="1" i="0" lang="en" sz="1400" u="none" cap="none" strike="noStrike">
                          <a:solidFill>
                            <a:srgbClr val="5B0F00"/>
                          </a:solidFill>
                          <a:latin typeface="Times New Roman"/>
                          <a:ea typeface="Times New Roman"/>
                          <a:cs typeface="Times New Roman"/>
                          <a:sym typeface="Times New Roman"/>
                        </a:rPr>
                        <a:t>Mur-OKT3 Fab </a:t>
                      </a:r>
                      <a:endParaRPr sz="1400" u="none" cap="none" strike="noStrike">
                        <a:latin typeface="Times New Roman"/>
                        <a:ea typeface="Times New Roman"/>
                        <a:cs typeface="Times New Roman"/>
                        <a:sym typeface="Times New Roman"/>
                      </a:endParaRPr>
                    </a:p>
                  </a:txBody>
                  <a:tcPr marT="53350" marB="53350" marR="53350" marL="53350"/>
                </a:tc>
                <a:tc>
                  <a:txBody>
                    <a:bodyPr/>
                    <a:lstStyle/>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a:t>
                      </a:r>
                      <a:r>
                        <a:rPr b="1" i="0" lang="en" sz="1400" u="none" cap="none" strike="noStrike">
                          <a:solidFill>
                            <a:srgbClr val="5B0F00"/>
                          </a:solidFill>
                          <a:latin typeface="Times New Roman"/>
                          <a:ea typeface="Times New Roman"/>
                          <a:cs typeface="Times New Roman"/>
                          <a:sym typeface="Times New Roman"/>
                        </a:rPr>
                        <a:t>-66.4245 +/- 8.6509</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br>
                        <a:rPr lang="en" sz="1400" u="none" cap="none" strike="noStrike">
                          <a:latin typeface="Times New Roman"/>
                          <a:ea typeface="Times New Roman"/>
                          <a:cs typeface="Times New Roman"/>
                          <a:sym typeface="Times New Roman"/>
                        </a:rPr>
                      </a:br>
                      <a:endParaRPr sz="1400" u="none" cap="none" strike="noStrike">
                        <a:latin typeface="Times New Roman"/>
                        <a:ea typeface="Times New Roman"/>
                        <a:cs typeface="Times New Roman"/>
                        <a:sym typeface="Times New Roman"/>
                      </a:endParaRPr>
                    </a:p>
                  </a:txBody>
                  <a:tcPr marT="53350" marB="53350" marR="53350" marL="53350"/>
                </a:tc>
              </a:tr>
            </a:tbl>
          </a:graphicData>
        </a:graphic>
      </p:graphicFrame>
      <p:graphicFrame>
        <p:nvGraphicFramePr>
          <p:cNvPr id="349" name="Google Shape;349;p26"/>
          <p:cNvGraphicFramePr/>
          <p:nvPr/>
        </p:nvGraphicFramePr>
        <p:xfrm>
          <a:off x="3017520" y="243483"/>
          <a:ext cx="3000000" cy="3000000"/>
        </p:xfrm>
        <a:graphic>
          <a:graphicData uri="http://schemas.openxmlformats.org/drawingml/2006/table">
            <a:tbl>
              <a:tblPr bandRow="1" firstRow="1">
                <a:noFill/>
                <a:tableStyleId>{667A5AB5-9205-4448-9B10-5ADD38F1467E}</a:tableStyleId>
              </a:tblPr>
              <a:tblGrid>
                <a:gridCol w="2773675"/>
              </a:tblGrid>
              <a:tr h="370850">
                <a:tc>
                  <a:txBody>
                    <a:bodyPr/>
                    <a:lstStyle/>
                    <a:p>
                      <a:pPr indent="0" lvl="0" marL="0" marR="0" rtl="0" algn="ctr">
                        <a:lnSpc>
                          <a:spcPct val="100000"/>
                        </a:lnSpc>
                        <a:spcBef>
                          <a:spcPts val="0"/>
                        </a:spcBef>
                        <a:spcAft>
                          <a:spcPts val="0"/>
                        </a:spcAft>
                        <a:buNone/>
                      </a:pPr>
                      <a:r>
                        <a:rPr b="1" lang="en" sz="2000" u="none" cap="none" strike="noStrike">
                          <a:solidFill>
                            <a:srgbClr val="004B53"/>
                          </a:solidFill>
                          <a:latin typeface="Times New Roman"/>
                          <a:ea typeface="Times New Roman"/>
                          <a:cs typeface="Times New Roman"/>
                          <a:sym typeface="Times New Roman"/>
                        </a:rPr>
                        <a:t> </a:t>
                      </a:r>
                      <a:r>
                        <a:rPr b="1" lang="en" sz="2000" u="sng" cap="none" strike="noStrike">
                          <a:solidFill>
                            <a:srgbClr val="004B53"/>
                          </a:solidFill>
                          <a:latin typeface="Times New Roman"/>
                          <a:ea typeface="Times New Roman"/>
                          <a:cs typeface="Times New Roman"/>
                          <a:sym typeface="Times New Roman"/>
                        </a:rPr>
                        <a:t>MURINE OKT3 Fab</a:t>
                      </a:r>
                      <a:endParaRPr/>
                    </a:p>
                  </a:txBody>
                  <a:tcPr marT="45725" marB="45725" marR="91450" marL="91450"/>
                </a:tc>
              </a:tr>
            </a:tbl>
          </a:graphicData>
        </a:graphic>
      </p:graphicFrame>
      <p:sp>
        <p:nvSpPr>
          <p:cNvPr id="350" name="Google Shape;350;p26"/>
          <p:cNvSpPr txBox="1"/>
          <p:nvPr/>
        </p:nvSpPr>
        <p:spPr>
          <a:xfrm>
            <a:off x="655320" y="1455420"/>
            <a:ext cx="21098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sng" cap="none" strike="noStrike">
                <a:solidFill>
                  <a:schemeClr val="dk1"/>
                </a:solidFill>
                <a:latin typeface="Times New Roman"/>
                <a:ea typeface="Times New Roman"/>
                <a:cs typeface="Times New Roman"/>
                <a:sym typeface="Times New Roman"/>
              </a:rPr>
              <a:t>BINDING ENERGY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7"/>
          <p:cNvSpPr txBox="1"/>
          <p:nvPr>
            <p:ph type="title"/>
          </p:nvPr>
        </p:nvSpPr>
        <p:spPr>
          <a:xfrm>
            <a:off x="218450" y="62650"/>
            <a:ext cx="85206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b="1" lang="en" sz="3320" u="sng">
                <a:solidFill>
                  <a:srgbClr val="20124D"/>
                </a:solidFill>
                <a:latin typeface="Times New Roman"/>
                <a:ea typeface="Times New Roman"/>
                <a:cs typeface="Times New Roman"/>
                <a:sym typeface="Times New Roman"/>
              </a:rPr>
              <a:t>HUMANIZING OKT3</a:t>
            </a:r>
            <a:endParaRPr b="1" sz="3320" u="sng">
              <a:solidFill>
                <a:srgbClr val="20124D"/>
              </a:solidFill>
              <a:latin typeface="Times New Roman"/>
              <a:ea typeface="Times New Roman"/>
              <a:cs typeface="Times New Roman"/>
              <a:sym typeface="Times New Roman"/>
            </a:endParaRPr>
          </a:p>
        </p:txBody>
      </p:sp>
      <p:sp>
        <p:nvSpPr>
          <p:cNvPr id="356" name="Google Shape;356;p27"/>
          <p:cNvSpPr txBox="1"/>
          <p:nvPr/>
        </p:nvSpPr>
        <p:spPr>
          <a:xfrm>
            <a:off x="1767350" y="1496900"/>
            <a:ext cx="1976100" cy="48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300" u="none" cap="none" strike="noStrike">
                <a:solidFill>
                  <a:srgbClr val="0B5394"/>
                </a:solidFill>
                <a:latin typeface="Times New Roman"/>
                <a:ea typeface="Times New Roman"/>
                <a:cs typeface="Times New Roman"/>
                <a:sym typeface="Times New Roman"/>
              </a:rPr>
              <a:t>Humanize fasta</a:t>
            </a:r>
            <a:r>
              <a:rPr b="0" i="0" lang="en" sz="1300" u="none" cap="none" strike="noStrike">
                <a:solidFill>
                  <a:schemeClr val="dk1"/>
                </a:solidFill>
                <a:latin typeface="Times New Roman"/>
                <a:ea typeface="Times New Roman"/>
                <a:cs typeface="Times New Roman"/>
                <a:sym typeface="Times New Roman"/>
              </a:rPr>
              <a:t> sequence of OKT3 from BIOPHI</a:t>
            </a:r>
            <a:endParaRPr b="0" i="0" sz="1300" u="none" cap="none" strike="noStrike">
              <a:solidFill>
                <a:schemeClr val="dk1"/>
              </a:solidFill>
              <a:latin typeface="Times New Roman"/>
              <a:ea typeface="Times New Roman"/>
              <a:cs typeface="Times New Roman"/>
              <a:sym typeface="Times New Roman"/>
            </a:endParaRPr>
          </a:p>
        </p:txBody>
      </p:sp>
      <p:sp>
        <p:nvSpPr>
          <p:cNvPr id="357" name="Google Shape;357;p27"/>
          <p:cNvSpPr txBox="1"/>
          <p:nvPr/>
        </p:nvSpPr>
        <p:spPr>
          <a:xfrm>
            <a:off x="32725" y="1496900"/>
            <a:ext cx="1545000" cy="489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Times New Roman"/>
                <a:ea typeface="Times New Roman"/>
                <a:cs typeface="Times New Roman"/>
                <a:sym typeface="Times New Roman"/>
              </a:rPr>
              <a:t> </a:t>
            </a:r>
            <a:r>
              <a:rPr b="1" i="0" lang="en" sz="1300" u="none" cap="none" strike="noStrike">
                <a:solidFill>
                  <a:srgbClr val="134F5C"/>
                </a:solidFill>
                <a:latin typeface="Times New Roman"/>
                <a:ea typeface="Times New Roman"/>
                <a:cs typeface="Times New Roman"/>
                <a:sym typeface="Times New Roman"/>
              </a:rPr>
              <a:t>PDB FORMAT </a:t>
            </a:r>
            <a:r>
              <a:rPr b="0" i="0" lang="en" sz="1300" u="none" cap="none" strike="noStrike">
                <a:solidFill>
                  <a:schemeClr val="dk1"/>
                </a:solidFill>
                <a:latin typeface="Times New Roman"/>
                <a:ea typeface="Times New Roman"/>
                <a:cs typeface="Times New Roman"/>
                <a:sym typeface="Times New Roman"/>
              </a:rPr>
              <a:t>structure from PDB</a:t>
            </a:r>
            <a:endParaRPr b="0" i="0" sz="1300" u="none" cap="none" strike="noStrike">
              <a:solidFill>
                <a:schemeClr val="dk1"/>
              </a:solidFill>
              <a:latin typeface="Times New Roman"/>
              <a:ea typeface="Times New Roman"/>
              <a:cs typeface="Times New Roman"/>
              <a:sym typeface="Times New Roman"/>
            </a:endParaRPr>
          </a:p>
        </p:txBody>
      </p:sp>
      <p:sp>
        <p:nvSpPr>
          <p:cNvPr id="358" name="Google Shape;358;p27"/>
          <p:cNvSpPr txBox="1"/>
          <p:nvPr/>
        </p:nvSpPr>
        <p:spPr>
          <a:xfrm>
            <a:off x="3222250" y="3344475"/>
            <a:ext cx="1911900" cy="971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Recomformation through Ramachandran Plot using </a:t>
            </a:r>
            <a:r>
              <a:rPr b="1" i="0" lang="en" sz="1300" u="sng" cap="none" strike="noStrike">
                <a:solidFill>
                  <a:srgbClr val="741B47"/>
                </a:solidFill>
                <a:latin typeface="Times New Roman"/>
                <a:ea typeface="Times New Roman"/>
                <a:cs typeface="Times New Roman"/>
                <a:sym typeface="Times New Roman"/>
              </a:rPr>
              <a:t>Saves v6.1 tool</a:t>
            </a:r>
            <a:r>
              <a:rPr b="1" i="0" lang="en" sz="1300" u="sng" cap="none" strike="noStrike">
                <a:solidFill>
                  <a:srgbClr val="0B5394"/>
                </a:solidFill>
                <a:latin typeface="Times New Roman"/>
                <a:ea typeface="Times New Roman"/>
                <a:cs typeface="Times New Roman"/>
                <a:sym typeface="Times New Roman"/>
              </a:rPr>
              <a:t> </a:t>
            </a:r>
            <a:endParaRPr b="1" i="0" sz="1300" u="sng" cap="none" strike="noStrike">
              <a:solidFill>
                <a:srgbClr val="0B5394"/>
              </a:solidFill>
              <a:latin typeface="Times New Roman"/>
              <a:ea typeface="Times New Roman"/>
              <a:cs typeface="Times New Roman"/>
              <a:sym typeface="Times New Roman"/>
            </a:endParaRPr>
          </a:p>
        </p:txBody>
      </p:sp>
      <p:sp>
        <p:nvSpPr>
          <p:cNvPr id="359" name="Google Shape;359;p27"/>
          <p:cNvSpPr txBox="1"/>
          <p:nvPr/>
        </p:nvSpPr>
        <p:spPr>
          <a:xfrm>
            <a:off x="852750" y="2487825"/>
            <a:ext cx="1822800" cy="919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sng" cap="none" strike="noStrike">
                <a:solidFill>
                  <a:srgbClr val="783F04"/>
                </a:solidFill>
                <a:latin typeface="Times New Roman"/>
                <a:ea typeface="Times New Roman"/>
                <a:cs typeface="Times New Roman"/>
                <a:sym typeface="Times New Roman"/>
              </a:rPr>
              <a:t>AlphaFold2.ipynb</a:t>
            </a:r>
            <a:r>
              <a:rPr b="0" i="0" lang="en" sz="1300" u="none" cap="none" strike="noStrike">
                <a:solidFill>
                  <a:schemeClr val="dk1"/>
                </a:solidFill>
                <a:latin typeface="Times New Roman"/>
                <a:ea typeface="Times New Roman"/>
                <a:cs typeface="Times New Roman"/>
                <a:sym typeface="Times New Roman"/>
              </a:rPr>
              <a:t> for prediction of 3D structure of humanized OKT3</a:t>
            </a:r>
            <a:endParaRPr b="0" i="0" sz="1300" u="none" cap="none" strike="noStrike">
              <a:solidFill>
                <a:schemeClr val="dk1"/>
              </a:solidFill>
              <a:latin typeface="Times New Roman"/>
              <a:ea typeface="Times New Roman"/>
              <a:cs typeface="Times New Roman"/>
              <a:sym typeface="Times New Roman"/>
            </a:endParaRPr>
          </a:p>
        </p:txBody>
      </p:sp>
      <p:sp>
        <p:nvSpPr>
          <p:cNvPr id="360" name="Google Shape;360;p27"/>
          <p:cNvSpPr txBox="1"/>
          <p:nvPr/>
        </p:nvSpPr>
        <p:spPr>
          <a:xfrm>
            <a:off x="6146050" y="3902775"/>
            <a:ext cx="2091900" cy="68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Run </a:t>
            </a:r>
            <a:r>
              <a:rPr b="0" i="0" lang="en" sz="1300" u="sng" cap="none" strike="noStrike">
                <a:solidFill>
                  <a:srgbClr val="B45F06"/>
                </a:solidFill>
                <a:latin typeface="Times New Roman"/>
                <a:ea typeface="Times New Roman"/>
                <a:cs typeface="Times New Roman"/>
                <a:sym typeface="Times New Roman"/>
              </a:rPr>
              <a:t>MD SIMULATION </a:t>
            </a:r>
            <a:r>
              <a:rPr b="0" i="0" lang="en" sz="1300" u="none" cap="none" strike="noStrike">
                <a:solidFill>
                  <a:schemeClr val="dk1"/>
                </a:solidFill>
                <a:latin typeface="Times New Roman"/>
                <a:ea typeface="Times New Roman"/>
                <a:cs typeface="Times New Roman"/>
                <a:sym typeface="Times New Roman"/>
              </a:rPr>
              <a:t>using AMBER force fields</a:t>
            </a:r>
            <a:endParaRPr b="0" i="0" sz="1300" u="none" cap="none" strike="noStrike">
              <a:solidFill>
                <a:schemeClr val="dk1"/>
              </a:solidFill>
              <a:latin typeface="Times New Roman"/>
              <a:ea typeface="Times New Roman"/>
              <a:cs typeface="Times New Roman"/>
              <a:sym typeface="Times New Roman"/>
            </a:endParaRPr>
          </a:p>
        </p:txBody>
      </p:sp>
      <p:sp>
        <p:nvSpPr>
          <p:cNvPr id="361" name="Google Shape;361;p27"/>
          <p:cNvSpPr txBox="1"/>
          <p:nvPr/>
        </p:nvSpPr>
        <p:spPr>
          <a:xfrm>
            <a:off x="2000525" y="849225"/>
            <a:ext cx="1365900" cy="331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Query sequence</a:t>
            </a:r>
            <a:endParaRPr b="0" i="0" sz="1300" u="none" cap="none" strike="noStrike">
              <a:solidFill>
                <a:schemeClr val="dk1"/>
              </a:solidFill>
              <a:latin typeface="Times New Roman"/>
              <a:ea typeface="Times New Roman"/>
              <a:cs typeface="Times New Roman"/>
              <a:sym typeface="Times New Roman"/>
            </a:endParaRPr>
          </a:p>
        </p:txBody>
      </p:sp>
      <p:sp>
        <p:nvSpPr>
          <p:cNvPr id="362" name="Google Shape;362;p27"/>
          <p:cNvSpPr txBox="1"/>
          <p:nvPr/>
        </p:nvSpPr>
        <p:spPr>
          <a:xfrm>
            <a:off x="174925" y="842325"/>
            <a:ext cx="1585500" cy="34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Template sequence</a:t>
            </a:r>
            <a:r>
              <a:rPr b="0" i="0" lang="en"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p:txBody>
      </p:sp>
      <p:cxnSp>
        <p:nvCxnSpPr>
          <p:cNvPr id="363" name="Google Shape;363;p27"/>
          <p:cNvCxnSpPr>
            <a:stCxn id="361" idx="2"/>
            <a:endCxn id="356" idx="0"/>
          </p:cNvCxnSpPr>
          <p:nvPr/>
        </p:nvCxnSpPr>
        <p:spPr>
          <a:xfrm>
            <a:off x="2683475" y="1180425"/>
            <a:ext cx="72000" cy="316500"/>
          </a:xfrm>
          <a:prstGeom prst="straightConnector1">
            <a:avLst/>
          </a:prstGeom>
          <a:noFill/>
          <a:ln cap="flat" cmpd="sng" w="9525">
            <a:solidFill>
              <a:schemeClr val="dk2"/>
            </a:solidFill>
            <a:prstDash val="solid"/>
            <a:round/>
            <a:headEnd len="sm" w="sm" type="none"/>
            <a:tailEnd len="med" w="med" type="triangle"/>
          </a:ln>
        </p:spPr>
      </p:cxnSp>
      <p:cxnSp>
        <p:nvCxnSpPr>
          <p:cNvPr id="364" name="Google Shape;364;p27"/>
          <p:cNvCxnSpPr>
            <a:stCxn id="362" idx="2"/>
            <a:endCxn id="357" idx="0"/>
          </p:cNvCxnSpPr>
          <p:nvPr/>
        </p:nvCxnSpPr>
        <p:spPr>
          <a:xfrm flipH="1">
            <a:off x="805375" y="1187325"/>
            <a:ext cx="162300" cy="309600"/>
          </a:xfrm>
          <a:prstGeom prst="straightConnector1">
            <a:avLst/>
          </a:prstGeom>
          <a:noFill/>
          <a:ln cap="flat" cmpd="sng" w="9525">
            <a:solidFill>
              <a:schemeClr val="dk2"/>
            </a:solidFill>
            <a:prstDash val="solid"/>
            <a:round/>
            <a:headEnd len="sm" w="sm" type="none"/>
            <a:tailEnd len="med" w="med" type="triangle"/>
          </a:ln>
        </p:spPr>
      </p:cxnSp>
      <p:cxnSp>
        <p:nvCxnSpPr>
          <p:cNvPr id="365" name="Google Shape;365;p27"/>
          <p:cNvCxnSpPr>
            <a:stCxn id="357" idx="2"/>
          </p:cNvCxnSpPr>
          <p:nvPr/>
        </p:nvCxnSpPr>
        <p:spPr>
          <a:xfrm>
            <a:off x="805225" y="1986500"/>
            <a:ext cx="820500" cy="503700"/>
          </a:xfrm>
          <a:prstGeom prst="straightConnector1">
            <a:avLst/>
          </a:prstGeom>
          <a:noFill/>
          <a:ln cap="flat" cmpd="sng" w="9525">
            <a:solidFill>
              <a:schemeClr val="dk2"/>
            </a:solidFill>
            <a:prstDash val="solid"/>
            <a:round/>
            <a:headEnd len="sm" w="sm" type="none"/>
            <a:tailEnd len="med" w="med" type="triangle"/>
          </a:ln>
        </p:spPr>
      </p:cxnSp>
      <p:cxnSp>
        <p:nvCxnSpPr>
          <p:cNvPr id="366" name="Google Shape;366;p27"/>
          <p:cNvCxnSpPr>
            <a:stCxn id="358" idx="3"/>
            <a:endCxn id="360" idx="1"/>
          </p:cNvCxnSpPr>
          <p:nvPr/>
        </p:nvCxnSpPr>
        <p:spPr>
          <a:xfrm>
            <a:off x="5134150" y="3830175"/>
            <a:ext cx="1011900" cy="415500"/>
          </a:xfrm>
          <a:prstGeom prst="straightConnector1">
            <a:avLst/>
          </a:prstGeom>
          <a:noFill/>
          <a:ln cap="flat" cmpd="sng" w="9525">
            <a:solidFill>
              <a:schemeClr val="dk2"/>
            </a:solidFill>
            <a:prstDash val="solid"/>
            <a:round/>
            <a:headEnd len="sm" w="sm" type="none"/>
            <a:tailEnd len="med" w="med" type="triangle"/>
          </a:ln>
        </p:spPr>
      </p:cxnSp>
      <p:cxnSp>
        <p:nvCxnSpPr>
          <p:cNvPr id="367" name="Google Shape;367;p27"/>
          <p:cNvCxnSpPr>
            <a:stCxn id="356" idx="2"/>
          </p:cNvCxnSpPr>
          <p:nvPr/>
        </p:nvCxnSpPr>
        <p:spPr>
          <a:xfrm flipH="1">
            <a:off x="2118800" y="1986500"/>
            <a:ext cx="636600" cy="498900"/>
          </a:xfrm>
          <a:prstGeom prst="straightConnector1">
            <a:avLst/>
          </a:prstGeom>
          <a:noFill/>
          <a:ln cap="flat" cmpd="sng" w="9525">
            <a:solidFill>
              <a:schemeClr val="dk2"/>
            </a:solidFill>
            <a:prstDash val="solid"/>
            <a:round/>
            <a:headEnd len="sm" w="sm" type="none"/>
            <a:tailEnd len="med" w="med" type="triangle"/>
          </a:ln>
        </p:spPr>
      </p:cxnSp>
      <p:sp>
        <p:nvSpPr>
          <p:cNvPr id="368" name="Google Shape;368;p27"/>
          <p:cNvSpPr txBox="1"/>
          <p:nvPr/>
        </p:nvSpPr>
        <p:spPr>
          <a:xfrm>
            <a:off x="5966050" y="2658675"/>
            <a:ext cx="2271900" cy="68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Post analysis of MD Simulation</a:t>
            </a:r>
            <a:endParaRPr b="0" i="0" sz="1600" u="none" cap="none" strike="noStrike">
              <a:solidFill>
                <a:schemeClr val="dk1"/>
              </a:solidFill>
              <a:latin typeface="Times New Roman"/>
              <a:ea typeface="Times New Roman"/>
              <a:cs typeface="Times New Roman"/>
              <a:sym typeface="Times New Roman"/>
            </a:endParaRPr>
          </a:p>
        </p:txBody>
      </p:sp>
      <p:cxnSp>
        <p:nvCxnSpPr>
          <p:cNvPr id="369" name="Google Shape;369;p27"/>
          <p:cNvCxnSpPr>
            <a:stCxn id="359" idx="3"/>
            <a:endCxn id="358" idx="0"/>
          </p:cNvCxnSpPr>
          <p:nvPr/>
        </p:nvCxnSpPr>
        <p:spPr>
          <a:xfrm>
            <a:off x="2675550" y="2947425"/>
            <a:ext cx="1502700" cy="397200"/>
          </a:xfrm>
          <a:prstGeom prst="straightConnector1">
            <a:avLst/>
          </a:prstGeom>
          <a:noFill/>
          <a:ln cap="flat" cmpd="sng" w="9525">
            <a:solidFill>
              <a:schemeClr val="dk2"/>
            </a:solidFill>
            <a:prstDash val="solid"/>
            <a:round/>
            <a:headEnd len="sm" w="sm" type="none"/>
            <a:tailEnd len="med" w="med" type="triangle"/>
          </a:ln>
        </p:spPr>
      </p:cxnSp>
      <p:cxnSp>
        <p:nvCxnSpPr>
          <p:cNvPr id="370" name="Google Shape;370;p27"/>
          <p:cNvCxnSpPr>
            <a:stCxn id="360" idx="0"/>
            <a:endCxn id="368" idx="2"/>
          </p:cNvCxnSpPr>
          <p:nvPr/>
        </p:nvCxnSpPr>
        <p:spPr>
          <a:xfrm rot="10800000">
            <a:off x="7102000" y="3344475"/>
            <a:ext cx="90000" cy="558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563160" y="7926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sz="2800" u="sng">
                <a:solidFill>
                  <a:srgbClr val="134F5C"/>
                </a:solidFill>
                <a:latin typeface="Times New Roman"/>
                <a:ea typeface="Times New Roman"/>
                <a:cs typeface="Times New Roman"/>
                <a:sym typeface="Times New Roman"/>
              </a:rPr>
              <a:t>Alpha fold predicted Humanized OKT3 structure</a:t>
            </a:r>
            <a:endParaRPr/>
          </a:p>
        </p:txBody>
      </p:sp>
      <p:pic>
        <p:nvPicPr>
          <p:cNvPr id="376" name="Google Shape;376;p28"/>
          <p:cNvPicPr preferRelativeResize="0"/>
          <p:nvPr/>
        </p:nvPicPr>
        <p:blipFill rotWithShape="1">
          <a:blip r:embed="rId3">
            <a:alphaModFix/>
          </a:blip>
          <a:srcRect b="0" l="0" r="0" t="0"/>
          <a:stretch/>
        </p:blipFill>
        <p:spPr>
          <a:xfrm>
            <a:off x="1114082" y="798347"/>
            <a:ext cx="7869898" cy="3750793"/>
          </a:xfrm>
          <a:prstGeom prst="rect">
            <a:avLst/>
          </a:prstGeom>
          <a:noFill/>
          <a:ln>
            <a:noFill/>
          </a:ln>
        </p:spPr>
      </p:pic>
      <p:graphicFrame>
        <p:nvGraphicFramePr>
          <p:cNvPr id="377" name="Google Shape;377;p28"/>
          <p:cNvGraphicFramePr/>
          <p:nvPr/>
        </p:nvGraphicFramePr>
        <p:xfrm>
          <a:off x="5688330" y="1585295"/>
          <a:ext cx="3000000" cy="3000000"/>
        </p:xfrm>
        <a:graphic>
          <a:graphicData uri="http://schemas.openxmlformats.org/drawingml/2006/table">
            <a:tbl>
              <a:tblPr bandRow="1" firstRow="1">
                <a:noFill/>
                <a:tableStyleId>{667A5AB5-9205-4448-9B10-5ADD38F1467E}</a:tableStyleId>
              </a:tblPr>
              <a:tblGrid>
                <a:gridCol w="1242050"/>
              </a:tblGrid>
              <a:tr h="2362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78" name="Google Shape;378;p28"/>
          <p:cNvSpPr txBox="1"/>
          <p:nvPr/>
        </p:nvSpPr>
        <p:spPr>
          <a:xfrm>
            <a:off x="7194843" y="3393403"/>
            <a:ext cx="2743200" cy="32028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chemeClr val="dk1"/>
                </a:solidFill>
                <a:latin typeface="Times New Roman"/>
                <a:ea typeface="Times New Roman"/>
                <a:cs typeface="Times New Roman"/>
                <a:sym typeface="Times New Roman"/>
              </a:rPr>
              <a:t>RECEPTOR-</a:t>
            </a:r>
            <a:r>
              <a:rPr b="1" i="0" lang="en" sz="1400" u="sng" cap="none" strike="noStrike">
                <a:solidFill>
                  <a:srgbClr val="91A000"/>
                </a:solidFill>
                <a:latin typeface="Times New Roman"/>
                <a:ea typeface="Times New Roman"/>
                <a:cs typeface="Times New Roman"/>
                <a:sym typeface="Times New Roman"/>
              </a:rPr>
              <a:t>CD3</a:t>
            </a:r>
            <a:endParaRPr b="1" i="0" sz="1400" u="sng" cap="none" strike="noStrike">
              <a:solidFill>
                <a:srgbClr val="91A000"/>
              </a:solidFill>
              <a:latin typeface="Times New Roman"/>
              <a:ea typeface="Times New Roman"/>
              <a:cs typeface="Times New Roman"/>
              <a:sym typeface="Times New Roman"/>
            </a:endParaRPr>
          </a:p>
        </p:txBody>
      </p:sp>
      <p:sp>
        <p:nvSpPr>
          <p:cNvPr id="379" name="Google Shape;379;p28"/>
          <p:cNvSpPr txBox="1"/>
          <p:nvPr/>
        </p:nvSpPr>
        <p:spPr>
          <a:xfrm>
            <a:off x="160019" y="1265015"/>
            <a:ext cx="2434497" cy="32028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 sz="1400" u="sng" cap="none" strike="noStrike">
                <a:solidFill>
                  <a:schemeClr val="dk1"/>
                </a:solidFill>
                <a:latin typeface="Times New Roman"/>
                <a:ea typeface="Times New Roman"/>
                <a:cs typeface="Times New Roman"/>
                <a:sym typeface="Times New Roman"/>
              </a:rPr>
              <a:t>LIGAND-</a:t>
            </a:r>
            <a:r>
              <a:rPr b="0" i="0" lang="en" sz="1400" u="none" cap="none" strike="noStrike">
                <a:solidFill>
                  <a:srgbClr val="0B5394"/>
                </a:solidFill>
                <a:latin typeface="Times New Roman"/>
                <a:ea typeface="Times New Roman"/>
                <a:cs typeface="Times New Roman"/>
                <a:sym typeface="Times New Roman"/>
              </a:rPr>
              <a:t> </a:t>
            </a:r>
            <a:r>
              <a:rPr b="0" i="0" lang="en" sz="1400" u="sng" cap="none" strike="noStrike">
                <a:solidFill>
                  <a:srgbClr val="9F5900"/>
                </a:solidFill>
                <a:latin typeface="Times New Roman"/>
                <a:ea typeface="Times New Roman"/>
                <a:cs typeface="Times New Roman"/>
                <a:sym typeface="Times New Roman"/>
              </a:rPr>
              <a:t>HMZ-MOD- OKT3</a:t>
            </a:r>
            <a:endParaRPr/>
          </a:p>
        </p:txBody>
      </p:sp>
      <p:cxnSp>
        <p:nvCxnSpPr>
          <p:cNvPr id="380" name="Google Shape;380;p28"/>
          <p:cNvCxnSpPr/>
          <p:nvPr/>
        </p:nvCxnSpPr>
        <p:spPr>
          <a:xfrm>
            <a:off x="1377267" y="1585295"/>
            <a:ext cx="689426" cy="384754"/>
          </a:xfrm>
          <a:prstGeom prst="straightConnector1">
            <a:avLst/>
          </a:prstGeom>
          <a:noFill/>
          <a:ln cap="flat" cmpd="sng" w="9525">
            <a:solidFill>
              <a:schemeClr val="dk1"/>
            </a:solidFill>
            <a:prstDash val="solid"/>
            <a:round/>
            <a:headEnd len="sm" w="sm" type="none"/>
            <a:tailEnd len="med" w="med" type="triangle"/>
          </a:ln>
        </p:spPr>
      </p:cxnSp>
      <p:cxnSp>
        <p:nvCxnSpPr>
          <p:cNvPr id="381" name="Google Shape;381;p28"/>
          <p:cNvCxnSpPr/>
          <p:nvPr/>
        </p:nvCxnSpPr>
        <p:spPr>
          <a:xfrm rot="10800000">
            <a:off x="7263161" y="3152078"/>
            <a:ext cx="498088" cy="241325"/>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224700" y="77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latin typeface="Times New Roman"/>
                <a:ea typeface="Times New Roman"/>
                <a:cs typeface="Times New Roman"/>
                <a:sym typeface="Times New Roman"/>
              </a:rPr>
              <a:t>INTERACTING RESIDUES</a:t>
            </a:r>
            <a:endParaRPr b="1" u="sng">
              <a:latin typeface="Times New Roman"/>
              <a:ea typeface="Times New Roman"/>
              <a:cs typeface="Times New Roman"/>
              <a:sym typeface="Times New Roman"/>
            </a:endParaRPr>
          </a:p>
        </p:txBody>
      </p:sp>
      <p:graphicFrame>
        <p:nvGraphicFramePr>
          <p:cNvPr id="387" name="Google Shape;387;p29"/>
          <p:cNvGraphicFramePr/>
          <p:nvPr/>
        </p:nvGraphicFramePr>
        <p:xfrm>
          <a:off x="1341120" y="897890"/>
          <a:ext cx="3000000" cy="3000000"/>
        </p:xfrm>
        <a:graphic>
          <a:graphicData uri="http://schemas.openxmlformats.org/drawingml/2006/table">
            <a:tbl>
              <a:tblPr bandRow="1" firstRow="1">
                <a:noFill/>
                <a:tableStyleId>{667A5AB5-9205-4448-9B10-5ADD38F1467E}</a:tableStyleId>
              </a:tblPr>
              <a:tblGrid>
                <a:gridCol w="3230875"/>
                <a:gridCol w="3048000"/>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n" sz="1400" u="sng" cap="none" strike="noStrike">
                          <a:solidFill>
                            <a:srgbClr val="9F5900"/>
                          </a:solidFill>
                          <a:latin typeface="Times New Roman"/>
                          <a:ea typeface="Times New Roman"/>
                          <a:cs typeface="Times New Roman"/>
                          <a:sym typeface="Times New Roman"/>
                        </a:rPr>
                        <a:t>HUMANIZED OKT3 FAB RESIDUES</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sng" cap="none" strike="noStrike">
                          <a:solidFill>
                            <a:srgbClr val="7030A0"/>
                          </a:solidFill>
                          <a:latin typeface="Times New Roman"/>
                          <a:ea typeface="Times New Roman"/>
                          <a:cs typeface="Times New Roman"/>
                          <a:sym typeface="Times New Roman"/>
                        </a:rPr>
                        <a:t>CD3 RESIDUES</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SER31</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ASP512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TYR32</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LYS509</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TRP91</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ARG506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SER92</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ASP512</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ARG247</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GLU475</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ARG247</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ASP476</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 sz="1400" u="none" cap="none" strike="noStrike"/>
                        <a:t>TYR266</a:t>
                      </a:r>
                      <a:endParaRPr/>
                    </a:p>
                  </a:txBody>
                  <a:tcPr marT="45725" marB="45725" marR="91450" marL="91450"/>
                </a:tc>
                <a:tc>
                  <a:txBody>
                    <a:bodyPr/>
                    <a:lstStyle/>
                    <a:p>
                      <a:pPr indent="0" lvl="0" marL="0" marR="0" rtl="0" algn="l">
                        <a:lnSpc>
                          <a:spcPct val="100000"/>
                        </a:lnSpc>
                        <a:spcBef>
                          <a:spcPts val="0"/>
                        </a:spcBef>
                        <a:spcAft>
                          <a:spcPts val="0"/>
                        </a:spcAft>
                        <a:buNone/>
                      </a:pPr>
                      <a:r>
                        <a:rPr lang="en" sz="1400" u="none" cap="none" strike="noStrike"/>
                        <a:t>GLU461</a:t>
                      </a:r>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title"/>
          </p:nvPr>
        </p:nvSpPr>
        <p:spPr>
          <a:xfrm>
            <a:off x="432275" y="264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500" u="sng">
                <a:latin typeface="Times New Roman"/>
                <a:ea typeface="Times New Roman"/>
                <a:cs typeface="Times New Roman"/>
                <a:sym typeface="Times New Roman"/>
              </a:rPr>
              <a:t>Structure of CD3 [PDB ID-</a:t>
            </a:r>
            <a:r>
              <a:rPr b="1" lang="en" sz="2500" u="sng">
                <a:solidFill>
                  <a:srgbClr val="333333"/>
                </a:solidFill>
                <a:highlight>
                  <a:srgbClr val="FFFFFF"/>
                </a:highlight>
                <a:latin typeface="Times New Roman"/>
                <a:ea typeface="Times New Roman"/>
                <a:cs typeface="Times New Roman"/>
                <a:sym typeface="Times New Roman"/>
              </a:rPr>
              <a:t>6JXR]</a:t>
            </a:r>
            <a:endParaRPr b="1" sz="2500" u="sng">
              <a:solidFill>
                <a:srgbClr val="333333"/>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SzPts val="990"/>
              <a:buNone/>
            </a:pPr>
            <a:r>
              <a:t/>
            </a:r>
            <a:endParaRPr b="1" sz="2620" u="sng">
              <a:latin typeface="Times New Roman"/>
              <a:ea typeface="Times New Roman"/>
              <a:cs typeface="Times New Roman"/>
              <a:sym typeface="Times New Roman"/>
            </a:endParaRPr>
          </a:p>
        </p:txBody>
      </p:sp>
      <p:pic>
        <p:nvPicPr>
          <p:cNvPr id="84" name="Google Shape;84;p3"/>
          <p:cNvPicPr preferRelativeResize="0"/>
          <p:nvPr/>
        </p:nvPicPr>
        <p:blipFill rotWithShape="1">
          <a:blip r:embed="rId3">
            <a:alphaModFix/>
          </a:blip>
          <a:srcRect b="0" l="0" r="0" t="19672"/>
          <a:stretch/>
        </p:blipFill>
        <p:spPr>
          <a:xfrm>
            <a:off x="210375" y="1214250"/>
            <a:ext cx="9149251" cy="3617226"/>
          </a:xfrm>
          <a:prstGeom prst="rect">
            <a:avLst/>
          </a:prstGeom>
          <a:noFill/>
          <a:ln>
            <a:noFill/>
          </a:ln>
        </p:spPr>
      </p:pic>
      <p:sp>
        <p:nvSpPr>
          <p:cNvPr id="85" name="Google Shape;85;p3"/>
          <p:cNvSpPr txBox="1"/>
          <p:nvPr/>
        </p:nvSpPr>
        <p:spPr>
          <a:xfrm>
            <a:off x="1774725" y="1680750"/>
            <a:ext cx="1700100" cy="43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083C92"/>
                </a:solidFill>
                <a:latin typeface="Times New Roman"/>
                <a:ea typeface="Times New Roman"/>
                <a:cs typeface="Times New Roman"/>
                <a:sym typeface="Times New Roman"/>
              </a:rPr>
              <a:t>Epsilon chain</a:t>
            </a:r>
            <a:endParaRPr b="1" i="0" sz="1800" u="sng" cap="none" strike="noStrike">
              <a:solidFill>
                <a:srgbClr val="083C92"/>
              </a:solidFill>
              <a:latin typeface="Times New Roman"/>
              <a:ea typeface="Times New Roman"/>
              <a:cs typeface="Times New Roman"/>
              <a:sym typeface="Times New Roman"/>
            </a:endParaRPr>
          </a:p>
        </p:txBody>
      </p:sp>
      <p:sp>
        <p:nvSpPr>
          <p:cNvPr id="86" name="Google Shape;86;p3"/>
          <p:cNvSpPr txBox="1"/>
          <p:nvPr/>
        </p:nvSpPr>
        <p:spPr>
          <a:xfrm>
            <a:off x="6199700" y="2175075"/>
            <a:ext cx="1458900" cy="49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00B050"/>
                </a:solidFill>
                <a:latin typeface="Times New Roman"/>
                <a:ea typeface="Times New Roman"/>
                <a:cs typeface="Times New Roman"/>
                <a:sym typeface="Times New Roman"/>
              </a:rPr>
              <a:t>Delta chain</a:t>
            </a:r>
            <a:endParaRPr b="1" i="0" sz="1800" u="sng" cap="none" strike="noStrike">
              <a:solidFill>
                <a:srgbClr val="00B050"/>
              </a:solidFill>
              <a:latin typeface="Times New Roman"/>
              <a:ea typeface="Times New Roman"/>
              <a:cs typeface="Times New Roman"/>
              <a:sym typeface="Times New Roman"/>
            </a:endParaRPr>
          </a:p>
        </p:txBody>
      </p:sp>
      <p:sp>
        <p:nvSpPr>
          <p:cNvPr id="87" name="Google Shape;87;p3"/>
          <p:cNvSpPr txBox="1"/>
          <p:nvPr/>
        </p:nvSpPr>
        <p:spPr>
          <a:xfrm>
            <a:off x="5645075" y="4007725"/>
            <a:ext cx="1639800" cy="43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9F5900"/>
                </a:solidFill>
                <a:latin typeface="Times New Roman"/>
                <a:ea typeface="Times New Roman"/>
                <a:cs typeface="Times New Roman"/>
                <a:sym typeface="Times New Roman"/>
              </a:rPr>
              <a:t>Gamma chain</a:t>
            </a:r>
            <a:endParaRPr b="1" i="0" sz="1800" u="sng" cap="none" strike="noStrike">
              <a:solidFill>
                <a:srgbClr val="9F5900"/>
              </a:solidFill>
              <a:latin typeface="Times New Roman"/>
              <a:ea typeface="Times New Roman"/>
              <a:cs typeface="Times New Roman"/>
              <a:sym typeface="Times New Roman"/>
            </a:endParaRPr>
          </a:p>
        </p:txBody>
      </p:sp>
      <p:sp>
        <p:nvSpPr>
          <p:cNvPr id="88" name="Google Shape;88;p3"/>
          <p:cNvSpPr txBox="1"/>
          <p:nvPr/>
        </p:nvSpPr>
        <p:spPr>
          <a:xfrm>
            <a:off x="2015925" y="3356650"/>
            <a:ext cx="1458900" cy="458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31EAFE"/>
                </a:solidFill>
                <a:latin typeface="Times New Roman"/>
                <a:ea typeface="Times New Roman"/>
                <a:cs typeface="Times New Roman"/>
                <a:sym typeface="Times New Roman"/>
              </a:rPr>
              <a:t>Zeta chain</a:t>
            </a:r>
            <a:endParaRPr b="1" i="0" sz="1800" u="sng" cap="none" strike="noStrike">
              <a:solidFill>
                <a:srgbClr val="31EAFE"/>
              </a:solidFill>
              <a:latin typeface="Times New Roman"/>
              <a:ea typeface="Times New Roman"/>
              <a:cs typeface="Times New Roman"/>
              <a:sym typeface="Times New Roman"/>
            </a:endParaRPr>
          </a:p>
        </p:txBody>
      </p:sp>
      <p:cxnSp>
        <p:nvCxnSpPr>
          <p:cNvPr id="89" name="Google Shape;89;p3"/>
          <p:cNvCxnSpPr>
            <a:stCxn id="86" idx="1"/>
          </p:cNvCxnSpPr>
          <p:nvPr/>
        </p:nvCxnSpPr>
        <p:spPr>
          <a:xfrm flipH="1">
            <a:off x="5813900" y="2422275"/>
            <a:ext cx="385800" cy="114600"/>
          </a:xfrm>
          <a:prstGeom prst="straightConnector1">
            <a:avLst/>
          </a:prstGeom>
          <a:noFill/>
          <a:ln cap="flat" cmpd="sng" w="9525">
            <a:solidFill>
              <a:schemeClr val="dk2"/>
            </a:solidFill>
            <a:prstDash val="solid"/>
            <a:round/>
            <a:headEnd len="sm" w="sm" type="none"/>
            <a:tailEnd len="med" w="med" type="triangle"/>
          </a:ln>
        </p:spPr>
      </p:cxnSp>
      <p:cxnSp>
        <p:nvCxnSpPr>
          <p:cNvPr id="90" name="Google Shape;90;p3"/>
          <p:cNvCxnSpPr>
            <a:stCxn id="85" idx="2"/>
          </p:cNvCxnSpPr>
          <p:nvPr/>
        </p:nvCxnSpPr>
        <p:spPr>
          <a:xfrm>
            <a:off x="2624775" y="2114850"/>
            <a:ext cx="886200" cy="482100"/>
          </a:xfrm>
          <a:prstGeom prst="straightConnector1">
            <a:avLst/>
          </a:prstGeom>
          <a:noFill/>
          <a:ln cap="flat" cmpd="sng" w="9525">
            <a:solidFill>
              <a:schemeClr val="dk2"/>
            </a:solidFill>
            <a:prstDash val="solid"/>
            <a:round/>
            <a:headEnd len="sm" w="sm" type="none"/>
            <a:tailEnd len="med" w="med" type="triangle"/>
          </a:ln>
        </p:spPr>
      </p:cxnSp>
      <p:cxnSp>
        <p:nvCxnSpPr>
          <p:cNvPr id="91" name="Google Shape;91;p3"/>
          <p:cNvCxnSpPr>
            <a:stCxn id="88" idx="3"/>
          </p:cNvCxnSpPr>
          <p:nvPr/>
        </p:nvCxnSpPr>
        <p:spPr>
          <a:xfrm>
            <a:off x="3474825" y="3585700"/>
            <a:ext cx="1386600" cy="12000"/>
          </a:xfrm>
          <a:prstGeom prst="straightConnector1">
            <a:avLst/>
          </a:prstGeom>
          <a:noFill/>
          <a:ln cap="flat" cmpd="sng" w="9525">
            <a:solidFill>
              <a:schemeClr val="dk2"/>
            </a:solidFill>
            <a:prstDash val="solid"/>
            <a:round/>
            <a:headEnd len="sm" w="sm" type="none"/>
            <a:tailEnd len="med" w="med" type="triangle"/>
          </a:ln>
        </p:spPr>
      </p:cxnSp>
      <p:cxnSp>
        <p:nvCxnSpPr>
          <p:cNvPr id="92" name="Google Shape;92;p3"/>
          <p:cNvCxnSpPr>
            <a:stCxn id="87" idx="1"/>
          </p:cNvCxnSpPr>
          <p:nvPr/>
        </p:nvCxnSpPr>
        <p:spPr>
          <a:xfrm rot="10800000">
            <a:off x="5247275" y="3874975"/>
            <a:ext cx="397800" cy="3498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213775" y="67300"/>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320" u="sng">
                <a:solidFill>
                  <a:srgbClr val="674EA7"/>
                </a:solidFill>
                <a:latin typeface="Times New Roman"/>
                <a:ea typeface="Times New Roman"/>
                <a:cs typeface="Times New Roman"/>
                <a:sym typeface="Times New Roman"/>
              </a:rPr>
              <a:t>RAMACHANDRAN PLOT FOR STRUCTURE VALIDATION</a:t>
            </a:r>
            <a:endParaRPr b="1" sz="2320" u="sng">
              <a:solidFill>
                <a:srgbClr val="674EA7"/>
              </a:solidFill>
              <a:latin typeface="Times New Roman"/>
              <a:ea typeface="Times New Roman"/>
              <a:cs typeface="Times New Roman"/>
              <a:sym typeface="Times New Roman"/>
            </a:endParaRPr>
          </a:p>
        </p:txBody>
      </p:sp>
      <p:pic>
        <p:nvPicPr>
          <p:cNvPr id="393" name="Google Shape;393;p30"/>
          <p:cNvPicPr preferRelativeResize="0"/>
          <p:nvPr/>
        </p:nvPicPr>
        <p:blipFill rotWithShape="1">
          <a:blip r:embed="rId4">
            <a:alphaModFix/>
          </a:blip>
          <a:srcRect b="0" l="0" r="0" t="0"/>
          <a:stretch/>
        </p:blipFill>
        <p:spPr>
          <a:xfrm>
            <a:off x="4792025" y="640000"/>
            <a:ext cx="3398900" cy="4348026"/>
          </a:xfrm>
          <a:prstGeom prst="rect">
            <a:avLst/>
          </a:prstGeom>
          <a:noFill/>
          <a:ln>
            <a:noFill/>
          </a:ln>
        </p:spPr>
      </p:pic>
      <p:sp>
        <p:nvSpPr>
          <p:cNvPr id="394" name="Google Shape;394;p30"/>
          <p:cNvSpPr txBox="1"/>
          <p:nvPr/>
        </p:nvSpPr>
        <p:spPr>
          <a:xfrm>
            <a:off x="431650" y="1432560"/>
            <a:ext cx="3662700" cy="2419165"/>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800"/>
              </a:spcBef>
              <a:spcAft>
                <a:spcPts val="400"/>
              </a:spcAft>
              <a:buClr>
                <a:srgbClr val="000000"/>
              </a:buClr>
              <a:buSzPts val="1500"/>
              <a:buFont typeface="Arial"/>
              <a:buNone/>
            </a:pPr>
            <a:r>
              <a:rPr b="0" i="0" lang="en" sz="1500" u="none" cap="none" strike="noStrike">
                <a:solidFill>
                  <a:srgbClr val="0C343D"/>
                </a:solidFill>
                <a:latin typeface="Times New Roman"/>
                <a:ea typeface="Times New Roman"/>
                <a:cs typeface="Times New Roman"/>
                <a:sym typeface="Times New Roman"/>
              </a:rPr>
              <a:t>A Ramachandran plot with </a:t>
            </a:r>
            <a:r>
              <a:rPr b="1" i="0" lang="en" sz="1500" u="sng" cap="none" strike="noStrike">
                <a:solidFill>
                  <a:srgbClr val="660000"/>
                </a:solidFill>
                <a:latin typeface="Times New Roman"/>
                <a:ea typeface="Times New Roman"/>
                <a:cs typeface="Times New Roman"/>
                <a:sym typeface="Times New Roman"/>
              </a:rPr>
              <a:t>93.1%</a:t>
            </a:r>
            <a:r>
              <a:rPr b="1" i="0" lang="en" sz="1500" u="none" cap="none" strike="noStrike">
                <a:solidFill>
                  <a:srgbClr val="660000"/>
                </a:solidFill>
                <a:latin typeface="Times New Roman"/>
                <a:ea typeface="Times New Roman"/>
                <a:cs typeface="Times New Roman"/>
                <a:sym typeface="Times New Roman"/>
              </a:rPr>
              <a:t> </a:t>
            </a:r>
            <a:r>
              <a:rPr b="0" i="0" lang="en" sz="1500" u="none" cap="none" strike="noStrike">
                <a:solidFill>
                  <a:srgbClr val="0C343D"/>
                </a:solidFill>
                <a:latin typeface="Times New Roman"/>
                <a:ea typeface="Times New Roman"/>
                <a:cs typeface="Times New Roman"/>
                <a:sym typeface="Times New Roman"/>
              </a:rPr>
              <a:t>of residues in the favored region indicates that the protein structure has a high level of conformational quality. The favored region represents the most energetically favorable phi (φ) and psi (ψ) torsion angles for amino acid residues.</a:t>
            </a:r>
            <a:endParaRPr b="0" i="0" sz="1500" u="none" cap="none" strike="noStrike">
              <a:solidFill>
                <a:srgbClr val="0C343D"/>
              </a:solidFill>
              <a:latin typeface="Times New Roman"/>
              <a:ea typeface="Times New Roman"/>
              <a:cs typeface="Times New Roman"/>
              <a:sym typeface="Times New Roman"/>
            </a:endParaRPr>
          </a:p>
        </p:txBody>
      </p:sp>
      <p:cxnSp>
        <p:nvCxnSpPr>
          <p:cNvPr id="395" name="Google Shape;395;p30"/>
          <p:cNvCxnSpPr>
            <a:stCxn id="394" idx="3"/>
          </p:cNvCxnSpPr>
          <p:nvPr/>
        </p:nvCxnSpPr>
        <p:spPr>
          <a:xfrm>
            <a:off x="4094350" y="2642142"/>
            <a:ext cx="1447500" cy="12096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396" name="Google Shape;396;p30"/>
          <p:cNvCxnSpPr/>
          <p:nvPr/>
        </p:nvCxnSpPr>
        <p:spPr>
          <a:xfrm>
            <a:off x="4836050" y="3851825"/>
            <a:ext cx="696000" cy="9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1"/>
          <p:cNvSpPr txBox="1"/>
          <p:nvPr>
            <p:ph type="ctrTitle"/>
          </p:nvPr>
        </p:nvSpPr>
        <p:spPr>
          <a:xfrm>
            <a:off x="311700" y="130474"/>
            <a:ext cx="8520600" cy="1020145"/>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288888"/>
              <a:buNone/>
            </a:pPr>
            <a:r>
              <a:rPr b="1" lang="en" sz="2000" u="sng">
                <a:solidFill>
                  <a:srgbClr val="083C92"/>
                </a:solidFill>
                <a:latin typeface="Times New Roman"/>
                <a:ea typeface="Times New Roman"/>
                <a:cs typeface="Times New Roman"/>
                <a:sym typeface="Times New Roman"/>
              </a:rPr>
              <a:t>ROOT MEAN SQUARE DEVIATION RESULTS OF HUMANIZED OKT3 Fab</a:t>
            </a:r>
            <a:br>
              <a:rPr b="1" lang="en" sz="2000" u="sng">
                <a:solidFill>
                  <a:srgbClr val="083C92"/>
                </a:solidFill>
                <a:latin typeface="Times New Roman"/>
                <a:ea typeface="Times New Roman"/>
                <a:cs typeface="Times New Roman"/>
                <a:sym typeface="Times New Roman"/>
              </a:rPr>
            </a:br>
            <a:endParaRPr b="1" sz="2000" u="sng">
              <a:solidFill>
                <a:srgbClr val="274E13"/>
              </a:solidFill>
              <a:latin typeface="Times New Roman"/>
              <a:ea typeface="Times New Roman"/>
              <a:cs typeface="Times New Roman"/>
              <a:sym typeface="Times New Roman"/>
            </a:endParaRPr>
          </a:p>
        </p:txBody>
      </p:sp>
      <p:pic>
        <p:nvPicPr>
          <p:cNvPr id="402" name="Google Shape;402;p31"/>
          <p:cNvPicPr preferRelativeResize="0"/>
          <p:nvPr/>
        </p:nvPicPr>
        <p:blipFill rotWithShape="1">
          <a:blip r:embed="rId3">
            <a:alphaModFix/>
          </a:blip>
          <a:srcRect b="0" l="0" r="0" t="0"/>
          <a:stretch/>
        </p:blipFill>
        <p:spPr>
          <a:xfrm>
            <a:off x="4590125" y="884863"/>
            <a:ext cx="4553875" cy="3373775"/>
          </a:xfrm>
          <a:prstGeom prst="rect">
            <a:avLst/>
          </a:prstGeom>
          <a:noFill/>
          <a:ln>
            <a:noFill/>
          </a:ln>
        </p:spPr>
      </p:pic>
      <p:sp>
        <p:nvSpPr>
          <p:cNvPr id="403" name="Google Shape;403;p31"/>
          <p:cNvSpPr txBox="1"/>
          <p:nvPr/>
        </p:nvSpPr>
        <p:spPr>
          <a:xfrm rot="-5400000">
            <a:off x="4384465" y="2402310"/>
            <a:ext cx="731520" cy="27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B5394"/>
                </a:solidFill>
                <a:latin typeface="Times New Roman"/>
                <a:ea typeface="Times New Roman"/>
                <a:cs typeface="Times New Roman"/>
                <a:sym typeface="Times New Roman"/>
              </a:rPr>
              <a:t>RMSD(A)</a:t>
            </a:r>
            <a:endParaRPr b="0" i="0" sz="1000" u="none" cap="none" strike="noStrike">
              <a:solidFill>
                <a:srgbClr val="0B5394"/>
              </a:solidFill>
              <a:latin typeface="Times New Roman"/>
              <a:ea typeface="Times New Roman"/>
              <a:cs typeface="Times New Roman"/>
              <a:sym typeface="Times New Roman"/>
            </a:endParaRPr>
          </a:p>
        </p:txBody>
      </p:sp>
      <p:sp>
        <p:nvSpPr>
          <p:cNvPr id="404" name="Google Shape;404;p31"/>
          <p:cNvSpPr txBox="1"/>
          <p:nvPr/>
        </p:nvSpPr>
        <p:spPr>
          <a:xfrm>
            <a:off x="6309250" y="3996150"/>
            <a:ext cx="647810" cy="262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B5394"/>
                </a:solidFill>
                <a:latin typeface="Times New Roman"/>
                <a:ea typeface="Times New Roman"/>
                <a:cs typeface="Times New Roman"/>
                <a:sym typeface="Times New Roman"/>
              </a:rPr>
              <a:t>time(ns)</a:t>
            </a:r>
            <a:endParaRPr b="0" i="0" sz="1000" u="none" cap="none" strike="noStrike">
              <a:solidFill>
                <a:srgbClr val="0B5394"/>
              </a:solidFill>
              <a:latin typeface="Times New Roman"/>
              <a:ea typeface="Times New Roman"/>
              <a:cs typeface="Times New Roman"/>
              <a:sym typeface="Times New Roman"/>
            </a:endParaRPr>
          </a:p>
        </p:txBody>
      </p:sp>
      <p:sp>
        <p:nvSpPr>
          <p:cNvPr id="405" name="Google Shape;405;p31"/>
          <p:cNvSpPr txBox="1"/>
          <p:nvPr/>
        </p:nvSpPr>
        <p:spPr>
          <a:xfrm>
            <a:off x="6080800" y="4383275"/>
            <a:ext cx="1053900" cy="49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6000"/>
                </a:solidFill>
                <a:latin typeface="Times New Roman"/>
                <a:ea typeface="Times New Roman"/>
                <a:cs typeface="Times New Roman"/>
                <a:sym typeface="Times New Roman"/>
              </a:rPr>
              <a:t>RMSD RESULT FOR 300NS</a:t>
            </a:r>
            <a:endParaRPr b="0" i="0" sz="1000" u="none" cap="none" strike="noStrike">
              <a:solidFill>
                <a:srgbClr val="7F6000"/>
              </a:solidFill>
              <a:latin typeface="Times New Roman"/>
              <a:ea typeface="Times New Roman"/>
              <a:cs typeface="Times New Roman"/>
              <a:sym typeface="Times New Roman"/>
            </a:endParaRPr>
          </a:p>
        </p:txBody>
      </p:sp>
      <p:pic>
        <p:nvPicPr>
          <p:cNvPr id="406" name="Google Shape;406;p31"/>
          <p:cNvPicPr preferRelativeResize="0"/>
          <p:nvPr/>
        </p:nvPicPr>
        <p:blipFill rotWithShape="1">
          <a:blip r:embed="rId4">
            <a:alphaModFix/>
          </a:blip>
          <a:srcRect b="0" l="0" r="0" t="0"/>
          <a:stretch/>
        </p:blipFill>
        <p:spPr>
          <a:xfrm>
            <a:off x="230200" y="1006513"/>
            <a:ext cx="4305575" cy="3130501"/>
          </a:xfrm>
          <a:prstGeom prst="rect">
            <a:avLst/>
          </a:prstGeom>
          <a:noFill/>
          <a:ln>
            <a:noFill/>
          </a:ln>
        </p:spPr>
      </p:pic>
      <p:sp>
        <p:nvSpPr>
          <p:cNvPr id="407" name="Google Shape;407;p31"/>
          <p:cNvSpPr txBox="1"/>
          <p:nvPr/>
        </p:nvSpPr>
        <p:spPr>
          <a:xfrm>
            <a:off x="1351775" y="4343550"/>
            <a:ext cx="1073700" cy="50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F6000"/>
                </a:solidFill>
                <a:latin typeface="Times New Roman"/>
                <a:ea typeface="Times New Roman"/>
                <a:cs typeface="Times New Roman"/>
                <a:sym typeface="Times New Roman"/>
              </a:rPr>
              <a:t>RMSD RESULT FOR 200NS </a:t>
            </a:r>
            <a:endParaRPr b="0" i="0" sz="1000" u="none" cap="none" strike="noStrike">
              <a:solidFill>
                <a:srgbClr val="7F6000"/>
              </a:solidFill>
              <a:latin typeface="Times New Roman"/>
              <a:ea typeface="Times New Roman"/>
              <a:cs typeface="Times New Roman"/>
              <a:sym typeface="Times New Roman"/>
            </a:endParaRPr>
          </a:p>
        </p:txBody>
      </p:sp>
      <p:sp>
        <p:nvSpPr>
          <p:cNvPr id="408" name="Google Shape;408;p31"/>
          <p:cNvSpPr txBox="1"/>
          <p:nvPr/>
        </p:nvSpPr>
        <p:spPr>
          <a:xfrm>
            <a:off x="1590124" y="3975600"/>
            <a:ext cx="647625" cy="262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B5394"/>
                </a:solidFill>
                <a:latin typeface="Times New Roman"/>
                <a:ea typeface="Times New Roman"/>
                <a:cs typeface="Times New Roman"/>
                <a:sym typeface="Times New Roman"/>
              </a:rPr>
              <a:t>time(ns)</a:t>
            </a:r>
            <a:endParaRPr b="0" i="0" sz="1000" u="none" cap="none" strike="noStrike">
              <a:solidFill>
                <a:srgbClr val="0B5394"/>
              </a:solidFill>
              <a:latin typeface="Times New Roman"/>
              <a:ea typeface="Times New Roman"/>
              <a:cs typeface="Times New Roman"/>
              <a:sym typeface="Times New Roman"/>
            </a:endParaRPr>
          </a:p>
        </p:txBody>
      </p:sp>
      <p:sp>
        <p:nvSpPr>
          <p:cNvPr id="409" name="Google Shape;409;p31"/>
          <p:cNvSpPr txBox="1"/>
          <p:nvPr/>
        </p:nvSpPr>
        <p:spPr>
          <a:xfrm rot="-5400000">
            <a:off x="-196950" y="2294575"/>
            <a:ext cx="804300" cy="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B5394"/>
                </a:solidFill>
                <a:latin typeface="Times New Roman"/>
                <a:ea typeface="Times New Roman"/>
                <a:cs typeface="Times New Roman"/>
                <a:sym typeface="Times New Roman"/>
              </a:rPr>
              <a:t>RMSD(A)</a:t>
            </a:r>
            <a:endParaRPr b="0" i="0" sz="1000" u="none" cap="none" strike="noStrike">
              <a:solidFill>
                <a:srgbClr val="0B5394"/>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2"/>
          <p:cNvSpPr txBox="1"/>
          <p:nvPr>
            <p:ph idx="1" type="subTitle"/>
          </p:nvPr>
        </p:nvSpPr>
        <p:spPr>
          <a:xfrm>
            <a:off x="1956185" y="784391"/>
            <a:ext cx="8520600" cy="540000"/>
          </a:xfrm>
          <a:prstGeom prst="rect">
            <a:avLst/>
          </a:prstGeom>
          <a:noFill/>
          <a:ln>
            <a:noFill/>
          </a:ln>
        </p:spPr>
        <p:txBody>
          <a:bodyPr anchorCtr="0" anchor="t" bIns="91425" lIns="91425" spcFirstLastPara="1" rIns="91425" wrap="square" tIns="91425">
            <a:noAutofit/>
          </a:bodyPr>
          <a:lstStyle/>
          <a:p>
            <a:pPr indent="0" lvl="0" marL="0" rtl="0" algn="ctr">
              <a:lnSpc>
                <a:spcPct val="87916"/>
              </a:lnSpc>
              <a:spcBef>
                <a:spcPts val="0"/>
              </a:spcBef>
              <a:spcAft>
                <a:spcPts val="0"/>
              </a:spcAft>
              <a:buClr>
                <a:schemeClr val="dk1"/>
              </a:buClr>
              <a:buSzPts val="1018"/>
              <a:buFont typeface="Arial"/>
              <a:buNone/>
            </a:pPr>
            <a:r>
              <a:rPr b="1" lang="en" sz="1800" u="sng">
                <a:solidFill>
                  <a:srgbClr val="660000"/>
                </a:solidFill>
                <a:latin typeface="Times New Roman"/>
                <a:ea typeface="Times New Roman"/>
                <a:cs typeface="Times New Roman"/>
                <a:sym typeface="Times New Roman"/>
              </a:rPr>
              <a:t>Binding Energy per residue Barplot</a:t>
            </a:r>
            <a:endParaRPr b="1" sz="1800" u="sng">
              <a:solidFill>
                <a:srgbClr val="660000"/>
              </a:solidFill>
              <a:latin typeface="Times New Roman"/>
              <a:ea typeface="Times New Roman"/>
              <a:cs typeface="Times New Roman"/>
              <a:sym typeface="Times New Roman"/>
            </a:endParaRPr>
          </a:p>
          <a:p>
            <a:pPr indent="0" lvl="0" marL="0" rtl="0" algn="ctr">
              <a:lnSpc>
                <a:spcPct val="80000"/>
              </a:lnSpc>
              <a:spcBef>
                <a:spcPts val="800"/>
              </a:spcBef>
              <a:spcAft>
                <a:spcPts val="0"/>
              </a:spcAft>
              <a:buSzPts val="1018"/>
              <a:buNone/>
            </a:pPr>
            <a:r>
              <a:t/>
            </a:r>
            <a:endParaRPr sz="2590"/>
          </a:p>
        </p:txBody>
      </p:sp>
      <p:pic>
        <p:nvPicPr>
          <p:cNvPr id="415" name="Google Shape;415;p32"/>
          <p:cNvPicPr preferRelativeResize="0"/>
          <p:nvPr/>
        </p:nvPicPr>
        <p:blipFill rotWithShape="1">
          <a:blip r:embed="rId3">
            <a:alphaModFix/>
          </a:blip>
          <a:srcRect b="0" l="0" r="0" t="0"/>
          <a:stretch/>
        </p:blipFill>
        <p:spPr>
          <a:xfrm>
            <a:off x="3285657" y="1137816"/>
            <a:ext cx="5117770" cy="3335155"/>
          </a:xfrm>
          <a:prstGeom prst="rect">
            <a:avLst/>
          </a:prstGeom>
          <a:noFill/>
          <a:ln>
            <a:noFill/>
          </a:ln>
        </p:spPr>
      </p:pic>
      <p:sp>
        <p:nvSpPr>
          <p:cNvPr id="416" name="Google Shape;416;p32"/>
          <p:cNvSpPr txBox="1"/>
          <p:nvPr/>
        </p:nvSpPr>
        <p:spPr>
          <a:xfrm>
            <a:off x="2836075" y="4286395"/>
            <a:ext cx="6405600" cy="59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n" sz="1200" u="sng" cap="none" strike="noStrike">
                <a:solidFill>
                  <a:schemeClr val="dk1"/>
                </a:solidFill>
                <a:latin typeface="Times New Roman"/>
                <a:ea typeface="Times New Roman"/>
                <a:cs typeface="Times New Roman"/>
                <a:sym typeface="Times New Roman"/>
              </a:rPr>
              <a:t>Fig-</a:t>
            </a:r>
            <a:r>
              <a:rPr b="0" i="0" lang="en" sz="1200" u="none" cap="none" strike="noStrike">
                <a:solidFill>
                  <a:schemeClr val="dk1"/>
                </a:solidFill>
                <a:latin typeface="Times New Roman"/>
                <a:ea typeface="Times New Roman"/>
                <a:cs typeface="Times New Roman"/>
                <a:sym typeface="Times New Roman"/>
              </a:rPr>
              <a:t>This bar plot indicates Binding energy on Y axis and Residues on X axis highlighting </a:t>
            </a:r>
            <a:r>
              <a:rPr b="1" i="0" lang="en" sz="1200" u="none" cap="none" strike="noStrike">
                <a:solidFill>
                  <a:srgbClr val="073763"/>
                </a:solidFill>
                <a:latin typeface="Times New Roman"/>
                <a:ea typeface="Times New Roman"/>
                <a:cs typeface="Times New Roman"/>
                <a:sym typeface="Times New Roman"/>
              </a:rPr>
              <a:t>Arginine (ARG 55H) in heavy chain has the highest binding energy.</a:t>
            </a:r>
            <a:endParaRPr b="1" i="0" sz="1200" u="none" cap="none" strike="noStrike">
              <a:solidFill>
                <a:srgbClr val="073763"/>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Clr>
                <a:srgbClr val="000000"/>
              </a:buClr>
              <a:buSzPts val="1800"/>
              <a:buFont typeface="Arial"/>
              <a:buNone/>
            </a:pPr>
            <a:r>
              <a:t/>
            </a:r>
            <a:endParaRPr b="0" i="0" sz="1800" u="none" cap="none" strike="noStrike">
              <a:solidFill>
                <a:srgbClr val="073763"/>
              </a:solidFill>
              <a:latin typeface="Arial"/>
              <a:ea typeface="Arial"/>
              <a:cs typeface="Arial"/>
              <a:sym typeface="Arial"/>
            </a:endParaRPr>
          </a:p>
        </p:txBody>
      </p:sp>
      <p:graphicFrame>
        <p:nvGraphicFramePr>
          <p:cNvPr id="417" name="Google Shape;417;p32"/>
          <p:cNvGraphicFramePr/>
          <p:nvPr/>
        </p:nvGraphicFramePr>
        <p:xfrm>
          <a:off x="2255519" y="256356"/>
          <a:ext cx="3000000" cy="3000000"/>
        </p:xfrm>
        <a:graphic>
          <a:graphicData uri="http://schemas.openxmlformats.org/drawingml/2006/table">
            <a:tbl>
              <a:tblPr bandRow="1" firstRow="1">
                <a:noFill/>
                <a:tableStyleId>{667A5AB5-9205-4448-9B10-5ADD38F1467E}</a:tableStyleId>
              </a:tblPr>
              <a:tblGrid>
                <a:gridCol w="4752725"/>
              </a:tblGrid>
              <a:tr h="370850">
                <a:tc>
                  <a:txBody>
                    <a:bodyPr/>
                    <a:lstStyle/>
                    <a:p>
                      <a:pPr indent="0" lvl="0" marL="0" marR="0" rtl="0" algn="ctr">
                        <a:lnSpc>
                          <a:spcPct val="100000"/>
                        </a:lnSpc>
                        <a:spcBef>
                          <a:spcPts val="0"/>
                        </a:spcBef>
                        <a:spcAft>
                          <a:spcPts val="0"/>
                        </a:spcAft>
                        <a:buNone/>
                      </a:pPr>
                      <a:r>
                        <a:rPr b="1" lang="en" sz="1800" u="sng" cap="none" strike="noStrike">
                          <a:solidFill>
                            <a:srgbClr val="083C92"/>
                          </a:solidFill>
                          <a:latin typeface="Times New Roman"/>
                          <a:ea typeface="Times New Roman"/>
                          <a:cs typeface="Times New Roman"/>
                          <a:sym typeface="Times New Roman"/>
                        </a:rPr>
                        <a:t>HUMANIZED OKT3 Fab</a:t>
                      </a:r>
                      <a:endParaRPr/>
                    </a:p>
                  </a:txBody>
                  <a:tcPr marT="45725" marB="45725" marR="91450" marL="91450"/>
                </a:tc>
              </a:tr>
            </a:tbl>
          </a:graphicData>
        </a:graphic>
      </p:graphicFrame>
      <p:graphicFrame>
        <p:nvGraphicFramePr>
          <p:cNvPr id="418" name="Google Shape;418;p32"/>
          <p:cNvGraphicFramePr/>
          <p:nvPr/>
        </p:nvGraphicFramePr>
        <p:xfrm>
          <a:off x="198118" y="1883994"/>
          <a:ext cx="3000000" cy="3000000"/>
        </p:xfrm>
        <a:graphic>
          <a:graphicData uri="http://schemas.openxmlformats.org/drawingml/2006/table">
            <a:tbl>
              <a:tblPr bandRow="1" firstRow="1">
                <a:noFill/>
                <a:tableStyleId>{667A5AB5-9205-4448-9B10-5ADD38F1467E}</a:tableStyleId>
              </a:tblPr>
              <a:tblGrid>
                <a:gridCol w="1550675"/>
                <a:gridCol w="1550675"/>
              </a:tblGrid>
              <a:tr h="592500">
                <a:tc>
                  <a:txBody>
                    <a:bodyPr/>
                    <a:lstStyle/>
                    <a:p>
                      <a:pPr indent="0" lvl="0" marL="0" marR="0" rtl="0" algn="l">
                        <a:lnSpc>
                          <a:spcPct val="100000"/>
                        </a:lnSpc>
                        <a:spcBef>
                          <a:spcPts val="0"/>
                        </a:spcBef>
                        <a:spcAft>
                          <a:spcPts val="0"/>
                        </a:spcAft>
                        <a:buNone/>
                      </a:pPr>
                      <a:r>
                        <a:rPr b="1" i="0" lang="en" sz="1100" u="sng" cap="none" strike="noStrike">
                          <a:solidFill>
                            <a:srgbClr val="000000"/>
                          </a:solidFill>
                          <a:latin typeface="Times New Roman"/>
                          <a:ea typeface="Times New Roman"/>
                          <a:cs typeface="Times New Roman"/>
                          <a:sym typeface="Times New Roman"/>
                        </a:rPr>
                        <a:t>Antibody-OKT3 Fragment</a:t>
                      </a:r>
                      <a:endParaRPr sz="1100" u="none" cap="none" strike="noStrike"/>
                    </a:p>
                  </a:txBody>
                  <a:tcPr marT="53350" marB="53350" marR="53350" marL="53350"/>
                </a:tc>
                <a:tc>
                  <a:txBody>
                    <a:bodyPr/>
                    <a:lstStyle/>
                    <a:p>
                      <a:pPr indent="0" lvl="0" marL="0" marR="0" rtl="0" algn="l">
                        <a:lnSpc>
                          <a:spcPct val="100000"/>
                        </a:lnSpc>
                        <a:spcBef>
                          <a:spcPts val="0"/>
                        </a:spcBef>
                        <a:spcAft>
                          <a:spcPts val="0"/>
                        </a:spcAft>
                        <a:buNone/>
                      </a:pPr>
                      <a:r>
                        <a:rPr b="1" i="0" lang="en" sz="1100" u="sng" cap="none" strike="noStrike">
                          <a:solidFill>
                            <a:srgbClr val="000000"/>
                          </a:solidFill>
                          <a:latin typeface="Times New Roman"/>
                          <a:ea typeface="Times New Roman"/>
                          <a:cs typeface="Times New Roman"/>
                          <a:sym typeface="Times New Roman"/>
                        </a:rPr>
                        <a:t>Binding Energy (kcal/mol)</a:t>
                      </a:r>
                      <a:endParaRPr sz="1100" u="none" cap="none" strike="noStrike"/>
                    </a:p>
                  </a:txBody>
                  <a:tcPr marT="53350" marB="53350" marR="53350" marL="53350"/>
                </a:tc>
              </a:tr>
              <a:tr h="669500">
                <a:tc>
                  <a:txBody>
                    <a:bodyPr/>
                    <a:lstStyle/>
                    <a:p>
                      <a:pPr indent="0" lvl="0" marL="0" marR="0" rtl="0" algn="l">
                        <a:lnSpc>
                          <a:spcPct val="100000"/>
                        </a:lnSpc>
                        <a:spcBef>
                          <a:spcPts val="0"/>
                        </a:spcBef>
                        <a:spcAft>
                          <a:spcPts val="0"/>
                        </a:spcAft>
                        <a:buNone/>
                      </a:pPr>
                      <a:r>
                        <a:rPr b="1" i="0" lang="en" sz="1100" u="none" cap="none" strike="noStrike">
                          <a:solidFill>
                            <a:srgbClr val="134F5C"/>
                          </a:solidFill>
                          <a:latin typeface="Times New Roman"/>
                          <a:ea typeface="Times New Roman"/>
                          <a:cs typeface="Times New Roman"/>
                          <a:sym typeface="Times New Roman"/>
                        </a:rPr>
                        <a:t>Hmz-OKT3 Fab</a:t>
                      </a:r>
                      <a:endParaRPr sz="1100" u="none" cap="none" strike="noStrike"/>
                    </a:p>
                    <a:p>
                      <a:pPr indent="0" lvl="0" marL="0" marR="0" rtl="0" algn="l">
                        <a:lnSpc>
                          <a:spcPct val="100000"/>
                        </a:lnSpc>
                        <a:spcBef>
                          <a:spcPts val="0"/>
                        </a:spcBef>
                        <a:spcAft>
                          <a:spcPts val="0"/>
                        </a:spcAft>
                        <a:buNone/>
                      </a:pPr>
                      <a:br>
                        <a:rPr lang="en" sz="1100" u="none" cap="none" strike="noStrike"/>
                      </a:br>
                      <a:endParaRPr sz="1100" u="none" cap="none" strike="noStrike"/>
                    </a:p>
                  </a:txBody>
                  <a:tcPr marT="53350" marB="53350" marR="53350" marL="53350"/>
                </a:tc>
                <a:tc>
                  <a:txBody>
                    <a:bodyPr/>
                    <a:lstStyle/>
                    <a:p>
                      <a:pPr indent="0" lvl="0" marL="0" marR="0" rtl="0" algn="l">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 -</a:t>
                      </a:r>
                      <a:r>
                        <a:rPr b="1" i="0" lang="en" sz="1100" u="none" cap="none" strike="noStrike">
                          <a:solidFill>
                            <a:srgbClr val="0C343D"/>
                          </a:solidFill>
                          <a:latin typeface="Times New Roman"/>
                          <a:ea typeface="Times New Roman"/>
                          <a:cs typeface="Times New Roman"/>
                          <a:sym typeface="Times New Roman"/>
                        </a:rPr>
                        <a:t>51.8483 +/- 10.5878</a:t>
                      </a:r>
                      <a:endParaRPr sz="1100" u="none" cap="none" strike="noStrike"/>
                    </a:p>
                  </a:txBody>
                  <a:tcPr marT="53350" marB="53350" marR="53350" marL="53350"/>
                </a:tc>
              </a:tr>
            </a:tbl>
          </a:graphicData>
        </a:graphic>
      </p:graphicFrame>
      <p:sp>
        <p:nvSpPr>
          <p:cNvPr id="419" name="Google Shape;419;p32"/>
          <p:cNvSpPr txBox="1"/>
          <p:nvPr/>
        </p:nvSpPr>
        <p:spPr>
          <a:xfrm>
            <a:off x="630555" y="1432920"/>
            <a:ext cx="206472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sng" cap="none" strike="noStrike">
                <a:solidFill>
                  <a:schemeClr val="dk1"/>
                </a:solidFill>
                <a:latin typeface="Times New Roman"/>
                <a:ea typeface="Times New Roman"/>
                <a:cs typeface="Times New Roman"/>
                <a:sym typeface="Times New Roman"/>
              </a:rPr>
              <a:t>BINDING ENERGY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idx="1" type="subTitle"/>
          </p:nvPr>
        </p:nvSpPr>
        <p:spPr>
          <a:xfrm>
            <a:off x="181200" y="31130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u="sng">
                <a:solidFill>
                  <a:srgbClr val="5B0F00"/>
                </a:solidFill>
                <a:latin typeface="Times New Roman"/>
                <a:ea typeface="Times New Roman"/>
                <a:cs typeface="Times New Roman"/>
                <a:sym typeface="Times New Roman"/>
              </a:rPr>
              <a:t>CONCLUSION</a:t>
            </a:r>
            <a:endParaRPr b="1" u="sng">
              <a:solidFill>
                <a:srgbClr val="5B0F00"/>
              </a:solidFill>
              <a:latin typeface="Times New Roman"/>
              <a:ea typeface="Times New Roman"/>
              <a:cs typeface="Times New Roman"/>
              <a:sym typeface="Times New Roman"/>
            </a:endParaRPr>
          </a:p>
        </p:txBody>
      </p:sp>
      <p:sp>
        <p:nvSpPr>
          <p:cNvPr id="425" name="Google Shape;425;p33"/>
          <p:cNvSpPr txBox="1"/>
          <p:nvPr/>
        </p:nvSpPr>
        <p:spPr>
          <a:xfrm>
            <a:off x="415400" y="1015650"/>
            <a:ext cx="8520600" cy="332013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285750" lvl="0" marL="285750" marR="0" rtl="0" algn="l">
              <a:lnSpc>
                <a:spcPct val="107916"/>
              </a:lnSpc>
              <a:spcBef>
                <a:spcPts val="1200"/>
              </a:spcBef>
              <a:spcAft>
                <a:spcPts val="0"/>
              </a:spcAft>
              <a:buClr>
                <a:schemeClr val="dk1"/>
              </a:buClr>
              <a:buSzPts val="1100"/>
              <a:buFont typeface="Arial"/>
              <a:buChar char="•"/>
            </a:pPr>
            <a:r>
              <a:rPr b="0" i="0" lang="en" sz="1400" u="none" cap="none" strike="noStrike">
                <a:solidFill>
                  <a:srgbClr val="000000"/>
                </a:solidFill>
                <a:latin typeface="Times New Roman"/>
                <a:ea typeface="Times New Roman"/>
                <a:cs typeface="Times New Roman"/>
                <a:sym typeface="Times New Roman"/>
              </a:rPr>
              <a:t>The humanization of OKT3 from its murine counterpart demonstrates a satisfactory balance in binding energy, with humanized OKT3 showing a binding energy of -51 kcal/mol compared to -66 kcal/mol for murine OKT3. This indicative difference of reduced binding affinity, is still within an acceptable range, suggesting that humanized OKT3 retains sufficient efficacy for further clinical evaluation. This advancement could lead to improved therapeutic applications with reduced immunogenicity in human patients.</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l">
              <a:lnSpc>
                <a:spcPct val="107916"/>
              </a:lnSpc>
              <a:spcBef>
                <a:spcPts val="2400"/>
              </a:spcBef>
              <a:spcAft>
                <a:spcPts val="1200"/>
              </a:spcAft>
              <a:buClr>
                <a:schemeClr val="dk1"/>
              </a:buClr>
              <a:buSzPts val="1100"/>
              <a:buFont typeface="Arial"/>
              <a:buChar char="•"/>
            </a:pPr>
            <a:r>
              <a:rPr b="0" i="0" lang="en" sz="1400" u="none" cap="none" strike="noStrike">
                <a:solidFill>
                  <a:schemeClr val="dk1"/>
                </a:solidFill>
                <a:latin typeface="Times New Roman"/>
                <a:ea typeface="Times New Roman"/>
                <a:cs typeface="Times New Roman"/>
                <a:sym typeface="Times New Roman"/>
              </a:rPr>
              <a:t>In conclusion, the humanization of antibodies against CD3 using a protein language model depicts a significant advancement and contribution to the future of antibody engineering, and leading to potential new therapeutic applications in the development of new therapeutics and advancing precision medicine.</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ctrTitle"/>
          </p:nvPr>
        </p:nvSpPr>
        <p:spPr>
          <a:xfrm>
            <a:off x="1988819" y="335280"/>
            <a:ext cx="4968241" cy="113538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200" u="sng">
                <a:solidFill>
                  <a:srgbClr val="5B0F00"/>
                </a:solidFill>
                <a:latin typeface="Times New Roman"/>
                <a:ea typeface="Times New Roman"/>
                <a:cs typeface="Times New Roman"/>
                <a:sym typeface="Times New Roman"/>
              </a:rPr>
              <a:t>FUTURE PERSPECTIVE</a:t>
            </a:r>
            <a:br>
              <a:rPr b="1" lang="en" sz="3200" u="sng">
                <a:solidFill>
                  <a:srgbClr val="5B0F00"/>
                </a:solidFill>
                <a:latin typeface="Times New Roman"/>
                <a:ea typeface="Times New Roman"/>
                <a:cs typeface="Times New Roman"/>
                <a:sym typeface="Times New Roman"/>
              </a:rPr>
            </a:br>
            <a:endParaRPr sz="3200"/>
          </a:p>
        </p:txBody>
      </p:sp>
      <p:sp>
        <p:nvSpPr>
          <p:cNvPr id="431" name="Google Shape;431;p34"/>
          <p:cNvSpPr txBox="1"/>
          <p:nvPr/>
        </p:nvSpPr>
        <p:spPr>
          <a:xfrm>
            <a:off x="297180" y="1232922"/>
            <a:ext cx="8298180" cy="25545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Times New Roman"/>
                <a:ea typeface="Times New Roman"/>
                <a:cs typeface="Times New Roman"/>
                <a:sym typeface="Times New Roman"/>
              </a:rPr>
              <a:t>The future perspectives for humanized OKT3, derived from murine OKT3, are promising, particularly for further in vivo studies to evaluate its therapeutic potential and safety in clinical settings. </a:t>
            </a:r>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Times New Roman"/>
                <a:ea typeface="Times New Roman"/>
                <a:cs typeface="Times New Roman"/>
                <a:sym typeface="Times New Roman"/>
              </a:rPr>
              <a:t>Testing humanized OKT3 in various models could refine its efficacy and optimize its immunogenicity profile, paving the way for its use in treating conditions like transplant rejection and autoimmune diseases.</a:t>
            </a:r>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Times New Roman"/>
                <a:ea typeface="Times New Roman"/>
                <a:cs typeface="Times New Roman"/>
                <a:sym typeface="Times New Roman"/>
              </a:rPr>
              <a:t> This approach may not only enhance understanding of its mechanisms but also improve treatment outcomes, positioning humanized OKT3 as a valuable option in immunotherapy.</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sz="4800" u="sng">
                <a:latin typeface="Times New Roman"/>
                <a:ea typeface="Times New Roman"/>
                <a:cs typeface="Times New Roman"/>
                <a:sym typeface="Times New Roman"/>
              </a:rPr>
              <a:t>THANK YOU</a:t>
            </a:r>
            <a:endParaRPr b="1" sz="4800" u="sng">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4"/>
          <p:cNvPicPr preferRelativeResize="0"/>
          <p:nvPr/>
        </p:nvPicPr>
        <p:blipFill rotWithShape="1">
          <a:blip r:embed="rId3">
            <a:alphaModFix/>
          </a:blip>
          <a:srcRect b="0" l="0" r="0" t="0"/>
          <a:stretch/>
        </p:blipFill>
        <p:spPr>
          <a:xfrm>
            <a:off x="685800" y="983975"/>
            <a:ext cx="7772399" cy="3949700"/>
          </a:xfrm>
          <a:prstGeom prst="rect">
            <a:avLst/>
          </a:prstGeom>
          <a:noFill/>
          <a:ln>
            <a:noFill/>
          </a:ln>
        </p:spPr>
      </p:pic>
      <p:sp>
        <p:nvSpPr>
          <p:cNvPr id="98" name="Google Shape;98;p4"/>
          <p:cNvSpPr txBox="1"/>
          <p:nvPr/>
        </p:nvSpPr>
        <p:spPr>
          <a:xfrm>
            <a:off x="203025" y="183700"/>
            <a:ext cx="8065200" cy="58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20"/>
              <a:buFont typeface="Arial"/>
              <a:buNone/>
            </a:pPr>
            <a:r>
              <a:rPr b="1" i="0" lang="en" sz="2620" u="sng" cap="none" strike="noStrike">
                <a:solidFill>
                  <a:srgbClr val="38761D"/>
                </a:solidFill>
                <a:latin typeface="Times New Roman"/>
                <a:ea typeface="Times New Roman"/>
                <a:cs typeface="Times New Roman"/>
                <a:sym typeface="Times New Roman"/>
              </a:rPr>
              <a:t>DIFFERENT TYPES OF ANTIBODIES</a:t>
            </a:r>
            <a:endParaRPr b="1" i="0" sz="2620" u="sng" cap="none" strike="noStrike">
              <a:solidFill>
                <a:srgbClr val="38761D"/>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311700" y="335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rgbClr val="741B47"/>
                </a:solidFill>
                <a:latin typeface="Times New Roman"/>
                <a:ea typeface="Times New Roman"/>
                <a:cs typeface="Times New Roman"/>
                <a:sym typeface="Times New Roman"/>
              </a:rPr>
              <a:t>ANTIBODIES INTERACTING WITH CD3</a:t>
            </a:r>
            <a:endParaRPr b="1" u="sng">
              <a:solidFill>
                <a:srgbClr val="741B47"/>
              </a:solidFill>
              <a:latin typeface="Times New Roman"/>
              <a:ea typeface="Times New Roman"/>
              <a:cs typeface="Times New Roman"/>
              <a:sym typeface="Times New Roman"/>
            </a:endParaRPr>
          </a:p>
        </p:txBody>
      </p:sp>
      <p:sp>
        <p:nvSpPr>
          <p:cNvPr id="104" name="Google Shape;104;p5"/>
          <p:cNvSpPr txBox="1"/>
          <p:nvPr/>
        </p:nvSpPr>
        <p:spPr>
          <a:xfrm>
            <a:off x="123425" y="1400650"/>
            <a:ext cx="2455200" cy="711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274E13"/>
                </a:solidFill>
                <a:latin typeface="Times New Roman"/>
                <a:ea typeface="Times New Roman"/>
                <a:cs typeface="Times New Roman"/>
                <a:sym typeface="Times New Roman"/>
              </a:rPr>
              <a:t>OKT3 Fab Fragment</a:t>
            </a:r>
            <a:endParaRPr b="1" i="0" sz="1800" u="sng" cap="none" strike="noStrike">
              <a:solidFill>
                <a:srgbClr val="274E1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rgbClr val="274E13"/>
                </a:solidFill>
                <a:latin typeface="Times New Roman"/>
                <a:ea typeface="Times New Roman"/>
                <a:cs typeface="Times New Roman"/>
                <a:sym typeface="Times New Roman"/>
              </a:rPr>
              <a:t>[PDB ID-1SY6]</a:t>
            </a:r>
            <a:endParaRPr b="1" i="0" sz="1800" u="sng" cap="none" strike="noStrike">
              <a:solidFill>
                <a:srgbClr val="274E13"/>
              </a:solidFill>
              <a:latin typeface="Times New Roman"/>
              <a:ea typeface="Times New Roman"/>
              <a:cs typeface="Times New Roman"/>
              <a:sym typeface="Times New Roman"/>
            </a:endParaRPr>
          </a:p>
        </p:txBody>
      </p:sp>
      <p:cxnSp>
        <p:nvCxnSpPr>
          <p:cNvPr id="105" name="Google Shape;105;p5"/>
          <p:cNvCxnSpPr>
            <a:stCxn id="103" idx="2"/>
            <a:endCxn id="104" idx="3"/>
          </p:cNvCxnSpPr>
          <p:nvPr/>
        </p:nvCxnSpPr>
        <p:spPr>
          <a:xfrm flipH="1">
            <a:off x="2578500" y="908225"/>
            <a:ext cx="1993500" cy="847800"/>
          </a:xfrm>
          <a:prstGeom prst="straightConnector1">
            <a:avLst/>
          </a:prstGeom>
          <a:noFill/>
          <a:ln cap="flat" cmpd="sng" w="9525">
            <a:solidFill>
              <a:schemeClr val="dk2"/>
            </a:solidFill>
            <a:prstDash val="solid"/>
            <a:round/>
            <a:headEnd len="sm" w="sm" type="none"/>
            <a:tailEnd len="med" w="med" type="triangle"/>
          </a:ln>
        </p:spPr>
      </p:cxnSp>
      <p:sp>
        <p:nvSpPr>
          <p:cNvPr id="106" name="Google Shape;106;p5"/>
          <p:cNvSpPr txBox="1"/>
          <p:nvPr/>
        </p:nvSpPr>
        <p:spPr>
          <a:xfrm>
            <a:off x="6149100" y="1469800"/>
            <a:ext cx="26832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73763"/>
                </a:solidFill>
                <a:latin typeface="Times New Roman"/>
                <a:ea typeface="Times New Roman"/>
                <a:cs typeface="Times New Roman"/>
                <a:sym typeface="Times New Roman"/>
              </a:rPr>
              <a:t> </a:t>
            </a:r>
            <a:r>
              <a:rPr b="1" i="0" lang="en" sz="1800" u="sng" cap="none" strike="noStrike">
                <a:solidFill>
                  <a:srgbClr val="073763"/>
                </a:solidFill>
                <a:latin typeface="Times New Roman"/>
                <a:ea typeface="Times New Roman"/>
                <a:cs typeface="Times New Roman"/>
                <a:sym typeface="Times New Roman"/>
              </a:rPr>
              <a:t>UCHT1[PDB ID-1XIW]</a:t>
            </a:r>
            <a:r>
              <a:rPr b="0" i="0" lang="en" sz="1800" u="sng" cap="none" strike="noStrike">
                <a:solidFill>
                  <a:schemeClr val="dk2"/>
                </a:solidFill>
                <a:latin typeface="Times New Roman"/>
                <a:ea typeface="Times New Roman"/>
                <a:cs typeface="Times New Roman"/>
                <a:sym typeface="Times New Roman"/>
              </a:rPr>
              <a:t> </a:t>
            </a:r>
            <a:endParaRPr b="0" i="0" sz="1800" u="sng" cap="none" strike="noStrike">
              <a:solidFill>
                <a:schemeClr val="dk2"/>
              </a:solidFill>
              <a:latin typeface="Times New Roman"/>
              <a:ea typeface="Times New Roman"/>
              <a:cs typeface="Times New Roman"/>
              <a:sym typeface="Times New Roman"/>
            </a:endParaRPr>
          </a:p>
        </p:txBody>
      </p:sp>
      <p:cxnSp>
        <p:nvCxnSpPr>
          <p:cNvPr id="107" name="Google Shape;107;p5"/>
          <p:cNvCxnSpPr>
            <a:stCxn id="103" idx="2"/>
            <a:endCxn id="106" idx="1"/>
          </p:cNvCxnSpPr>
          <p:nvPr/>
        </p:nvCxnSpPr>
        <p:spPr>
          <a:xfrm>
            <a:off x="4572000" y="908225"/>
            <a:ext cx="1577100" cy="847800"/>
          </a:xfrm>
          <a:prstGeom prst="straightConnector1">
            <a:avLst/>
          </a:prstGeom>
          <a:noFill/>
          <a:ln cap="flat" cmpd="sng" w="9525">
            <a:solidFill>
              <a:schemeClr val="dk2"/>
            </a:solidFill>
            <a:prstDash val="solid"/>
            <a:round/>
            <a:headEnd len="sm" w="sm" type="none"/>
            <a:tailEnd len="med" w="med" type="triangle"/>
          </a:ln>
        </p:spPr>
      </p:cxnSp>
      <p:sp>
        <p:nvSpPr>
          <p:cNvPr id="108" name="Google Shape;108;p5"/>
          <p:cNvSpPr txBox="1"/>
          <p:nvPr/>
        </p:nvSpPr>
        <p:spPr>
          <a:xfrm>
            <a:off x="123425" y="2176525"/>
            <a:ext cx="4014000" cy="27963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120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Type</a:t>
            </a:r>
            <a:r>
              <a:rPr b="0" i="0" lang="en" sz="1000" u="none" cap="none" strike="noStrike">
                <a:solidFill>
                  <a:schemeClr val="dk1"/>
                </a:solidFill>
                <a:latin typeface="Times New Roman"/>
                <a:ea typeface="Times New Roman"/>
                <a:cs typeface="Times New Roman"/>
                <a:sym typeface="Times New Roman"/>
              </a:rPr>
              <a:t>: Monoclonal Antibody</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Source</a:t>
            </a:r>
            <a:r>
              <a:rPr b="0" i="0" lang="en" sz="1000" u="none" cap="none" strike="noStrike">
                <a:solidFill>
                  <a:schemeClr val="dk1"/>
                </a:solidFill>
                <a:latin typeface="Times New Roman"/>
                <a:ea typeface="Times New Roman"/>
                <a:cs typeface="Times New Roman"/>
                <a:sym typeface="Times New Roman"/>
              </a:rPr>
              <a:t>: Mouse</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00000"/>
              </a:lnSpc>
              <a:spcBef>
                <a:spcPts val="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Target</a:t>
            </a:r>
            <a:r>
              <a:rPr b="0" i="0" lang="en" sz="1000" u="none" cap="none" strike="noStrike">
                <a:solidFill>
                  <a:schemeClr val="dk1"/>
                </a:solidFill>
                <a:latin typeface="Times New Roman"/>
                <a:ea typeface="Times New Roman"/>
                <a:cs typeface="Times New Roman"/>
                <a:sym typeface="Times New Roman"/>
              </a:rPr>
              <a:t>: Human CD3 epsilon (ε) subunit of the TCR complex</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400"/>
              </a:spcBef>
              <a:spcAft>
                <a:spcPts val="0"/>
              </a:spcAft>
              <a:buClr>
                <a:srgbClr val="000000"/>
              </a:buClr>
              <a:buSzPts val="1000"/>
              <a:buFont typeface="Arial"/>
              <a:buNone/>
            </a:pPr>
            <a:r>
              <a:rPr b="1" i="0" lang="en" sz="1000" u="sng" cap="none" strike="noStrike">
                <a:solidFill>
                  <a:schemeClr val="dk1"/>
                </a:solidFill>
                <a:latin typeface="Times New Roman"/>
                <a:ea typeface="Times New Roman"/>
                <a:cs typeface="Times New Roman"/>
                <a:sym typeface="Times New Roman"/>
              </a:rPr>
              <a:t>Clinical Use and Effects</a:t>
            </a:r>
            <a:endParaRPr b="1" i="0" sz="1000" u="sng"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1200"/>
              </a:spcBef>
              <a:spcAft>
                <a:spcPts val="0"/>
              </a:spcAft>
              <a:buClr>
                <a:schemeClr val="dk1"/>
              </a:buClr>
              <a:buSzPts val="1000"/>
              <a:buFont typeface="Arial"/>
              <a:buChar char="●"/>
            </a:pPr>
            <a:r>
              <a:rPr b="1" i="0" lang="en" sz="1000" u="none" cap="none" strike="noStrike">
                <a:solidFill>
                  <a:schemeClr val="dk1"/>
                </a:solidFill>
                <a:latin typeface="Times New Roman"/>
                <a:ea typeface="Times New Roman"/>
                <a:cs typeface="Times New Roman"/>
                <a:sym typeface="Times New Roman"/>
              </a:rPr>
              <a:t>Immunosuppression </a:t>
            </a:r>
            <a:r>
              <a:rPr b="0" i="0" lang="en" sz="1000" u="none" cap="none" strike="noStrike">
                <a:solidFill>
                  <a:schemeClr val="dk1"/>
                </a:solidFill>
                <a:latin typeface="Times New Roman"/>
                <a:ea typeface="Times New Roman"/>
                <a:cs typeface="Times New Roman"/>
                <a:sym typeface="Times New Roman"/>
              </a:rPr>
              <a:t>:By binding to CD3 and activating T cells, OKT3 initially triggers a strong immune response. This is followed by a phase of T cell depletion due to apoptosis (programmed cell death) and other mechanisms, leading to overall immunosuppression.</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0"/>
              </a:spcBef>
              <a:spcAft>
                <a:spcPts val="0"/>
              </a:spcAft>
              <a:buClr>
                <a:schemeClr val="dk1"/>
              </a:buClr>
              <a:buSzPts val="1000"/>
              <a:buFont typeface="Arial"/>
              <a:buChar char="●"/>
            </a:pPr>
            <a:r>
              <a:rPr b="1" i="0" lang="en" sz="1000" u="none" cap="none" strike="noStrike">
                <a:solidFill>
                  <a:schemeClr val="dk1"/>
                </a:solidFill>
                <a:latin typeface="Times New Roman"/>
                <a:ea typeface="Times New Roman"/>
                <a:cs typeface="Times New Roman"/>
                <a:sym typeface="Times New Roman"/>
              </a:rPr>
              <a:t>T Cell Depletion</a:t>
            </a:r>
            <a:r>
              <a:rPr b="0" i="0" lang="en" sz="1000" u="none" cap="none" strike="noStrike">
                <a:solidFill>
                  <a:schemeClr val="dk1"/>
                </a:solidFill>
                <a:latin typeface="Times New Roman"/>
                <a:ea typeface="Times New Roman"/>
                <a:cs typeface="Times New Roman"/>
                <a:sym typeface="Times New Roman"/>
              </a:rPr>
              <a:t>:After the initial activation phase, OKT3 binding leads to the internalization and degradation of the CD3-TCR complex. This process renders T cells non-functional and ultimately results in their depletion from the circulation.</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1200"/>
              </a:spcAft>
              <a:buClr>
                <a:srgbClr val="000000"/>
              </a:buClr>
              <a:buSzPts val="900"/>
              <a:buFont typeface="Arial"/>
              <a:buNone/>
            </a:pPr>
            <a:r>
              <a:t/>
            </a:r>
            <a:endParaRPr b="1" i="0" sz="900" u="none" cap="none" strike="noStrike">
              <a:solidFill>
                <a:schemeClr val="dk1"/>
              </a:solidFill>
              <a:latin typeface="Times New Roman"/>
              <a:ea typeface="Times New Roman"/>
              <a:cs typeface="Times New Roman"/>
              <a:sym typeface="Times New Roman"/>
            </a:endParaRPr>
          </a:p>
        </p:txBody>
      </p:sp>
      <p:sp>
        <p:nvSpPr>
          <p:cNvPr id="109" name="Google Shape;109;p5"/>
          <p:cNvSpPr txBox="1"/>
          <p:nvPr/>
        </p:nvSpPr>
        <p:spPr>
          <a:xfrm>
            <a:off x="4781700" y="2141875"/>
            <a:ext cx="4362300" cy="2644283"/>
          </a:xfrm>
          <a:prstGeom prst="rect">
            <a:avLst/>
          </a:prstGeom>
          <a:noFill/>
          <a:ln>
            <a:noFill/>
          </a:ln>
        </p:spPr>
        <p:txBody>
          <a:bodyPr anchorCtr="0" anchor="t" bIns="91425" lIns="91425" spcFirstLastPara="1" rIns="91425" wrap="square" tIns="91425">
            <a:spAutoFit/>
          </a:bodyPr>
          <a:lstStyle/>
          <a:p>
            <a:pPr indent="-292100" lvl="0" marL="457200" marR="0" rtl="0" algn="l">
              <a:lnSpc>
                <a:spcPct val="115000"/>
              </a:lnSpc>
              <a:spcBef>
                <a:spcPts val="140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Type</a:t>
            </a:r>
            <a:r>
              <a:rPr b="0" i="0" lang="en" sz="1000" u="none" cap="none" strike="noStrike">
                <a:solidFill>
                  <a:schemeClr val="dk1"/>
                </a:solidFill>
                <a:latin typeface="Times New Roman"/>
                <a:ea typeface="Times New Roman"/>
                <a:cs typeface="Times New Roman"/>
                <a:sym typeface="Times New Roman"/>
              </a:rPr>
              <a:t>: monoclonal antibody.</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Source</a:t>
            </a:r>
            <a:r>
              <a:rPr b="0" i="0" lang="en" sz="1000" u="none" cap="none" strike="noStrike">
                <a:solidFill>
                  <a:schemeClr val="dk1"/>
                </a:solidFill>
                <a:latin typeface="Times New Roman"/>
                <a:ea typeface="Times New Roman"/>
                <a:cs typeface="Times New Roman"/>
                <a:sym typeface="Times New Roman"/>
              </a:rPr>
              <a:t>:  murine monoclonal antibody.</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0"/>
              </a:spcBef>
              <a:spcAft>
                <a:spcPts val="0"/>
              </a:spcAft>
              <a:buClr>
                <a:schemeClr val="dk1"/>
              </a:buClr>
              <a:buSzPts val="1000"/>
              <a:buFont typeface="Times New Roman"/>
              <a:buChar char="●"/>
            </a:pPr>
            <a:r>
              <a:rPr b="1" i="0" lang="en" sz="1000" u="none" cap="none" strike="noStrike">
                <a:solidFill>
                  <a:schemeClr val="dk1"/>
                </a:solidFill>
                <a:latin typeface="Times New Roman"/>
                <a:ea typeface="Times New Roman"/>
                <a:cs typeface="Times New Roman"/>
                <a:sym typeface="Times New Roman"/>
              </a:rPr>
              <a:t> Target</a:t>
            </a:r>
            <a:r>
              <a:rPr b="0" i="0" lang="en" sz="1000" u="none" cap="none" strike="noStrike">
                <a:solidFill>
                  <a:schemeClr val="dk1"/>
                </a:solidFill>
                <a:latin typeface="Times New Roman"/>
                <a:ea typeface="Times New Roman"/>
                <a:cs typeface="Times New Roman"/>
                <a:sym typeface="Times New Roman"/>
              </a:rPr>
              <a:t>: Specifically binds to the CD3 epsilon chain.</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400"/>
              </a:spcBef>
              <a:spcAft>
                <a:spcPts val="0"/>
              </a:spcAft>
              <a:buClr>
                <a:srgbClr val="000000"/>
              </a:buClr>
              <a:buSzPts val="1000"/>
              <a:buFont typeface="Arial"/>
              <a:buNone/>
            </a:pPr>
            <a:r>
              <a:rPr b="1" i="0" lang="en" sz="1000" u="none" cap="none" strike="noStrike">
                <a:solidFill>
                  <a:schemeClr val="dk1"/>
                </a:solidFill>
                <a:latin typeface="Times New Roman"/>
                <a:ea typeface="Times New Roman"/>
                <a:cs typeface="Times New Roman"/>
                <a:sym typeface="Times New Roman"/>
              </a:rPr>
              <a:t> </a:t>
            </a:r>
            <a:r>
              <a:rPr b="1" i="0" lang="en" sz="1000" u="sng" cap="none" strike="noStrike">
                <a:solidFill>
                  <a:schemeClr val="dk1"/>
                </a:solidFill>
                <a:latin typeface="Times New Roman"/>
                <a:ea typeface="Times New Roman"/>
                <a:cs typeface="Times New Roman"/>
                <a:sym typeface="Times New Roman"/>
              </a:rPr>
              <a:t>Clinical Importance</a:t>
            </a:r>
            <a:endParaRPr b="1" i="0" sz="1000" u="sng"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1200"/>
              </a:spcBef>
              <a:spcAft>
                <a:spcPts val="0"/>
              </a:spcAft>
              <a:buClr>
                <a:schemeClr val="dk1"/>
              </a:buClr>
              <a:buSzPts val="1000"/>
              <a:buFont typeface="Arial"/>
              <a:buChar char="●"/>
            </a:pPr>
            <a:r>
              <a:rPr b="1" i="0" lang="en" sz="1000" u="none" cap="none" strike="noStrike">
                <a:solidFill>
                  <a:schemeClr val="dk1"/>
                </a:solidFill>
                <a:latin typeface="Times New Roman"/>
                <a:ea typeface="Times New Roman"/>
                <a:cs typeface="Times New Roman"/>
                <a:sym typeface="Times New Roman"/>
              </a:rPr>
              <a:t>Immunotherapy</a:t>
            </a:r>
            <a:r>
              <a:rPr b="0" i="0" lang="en" sz="1000" u="none" cap="none" strike="noStrike">
                <a:solidFill>
                  <a:schemeClr val="dk1"/>
                </a:solidFill>
                <a:latin typeface="Times New Roman"/>
                <a:ea typeface="Times New Roman"/>
                <a:cs typeface="Times New Roman"/>
                <a:sym typeface="Times New Roman"/>
              </a:rPr>
              <a:t>: UCHT1 is used in research and therapeutic contexts, particularly in the study of T cell activation and in developing T cell-based therapies.</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0"/>
              </a:spcBef>
              <a:spcAft>
                <a:spcPts val="0"/>
              </a:spcAft>
              <a:buClr>
                <a:schemeClr val="dk1"/>
              </a:buClr>
              <a:buSzPts val="1000"/>
              <a:buFont typeface="Arial"/>
              <a:buChar char="●"/>
            </a:pPr>
            <a:r>
              <a:rPr b="1" i="0" lang="en" sz="1000" u="none" cap="none" strike="noStrike">
                <a:solidFill>
                  <a:schemeClr val="dk1"/>
                </a:solidFill>
                <a:latin typeface="Times New Roman"/>
                <a:ea typeface="Times New Roman"/>
                <a:cs typeface="Times New Roman"/>
                <a:sym typeface="Times New Roman"/>
              </a:rPr>
              <a:t>Cancer Treatment</a:t>
            </a:r>
            <a:r>
              <a:rPr b="0" i="0" lang="en" sz="1000" u="none" cap="none" strike="noStrike">
                <a:solidFill>
                  <a:schemeClr val="dk1"/>
                </a:solidFill>
                <a:latin typeface="Times New Roman"/>
                <a:ea typeface="Times New Roman"/>
                <a:cs typeface="Times New Roman"/>
                <a:sym typeface="Times New Roman"/>
              </a:rPr>
              <a:t>: By enhancing T cell activation, UCHT1 can potentially improve immune responses against tumors.</a:t>
            </a:r>
            <a:endParaRPr b="0" i="0" sz="1000" u="none" cap="none" strike="noStrike">
              <a:solidFill>
                <a:schemeClr val="dk1"/>
              </a:solidFill>
              <a:latin typeface="Times New Roman"/>
              <a:ea typeface="Times New Roman"/>
              <a:cs typeface="Times New Roman"/>
              <a:sym typeface="Times New Roman"/>
            </a:endParaRPr>
          </a:p>
          <a:p>
            <a:pPr indent="-292100" lvl="0" marL="457200" marR="0" rtl="0" algn="l">
              <a:lnSpc>
                <a:spcPct val="115000"/>
              </a:lnSpc>
              <a:spcBef>
                <a:spcPts val="0"/>
              </a:spcBef>
              <a:spcAft>
                <a:spcPts val="0"/>
              </a:spcAft>
              <a:buClr>
                <a:schemeClr val="dk1"/>
              </a:buClr>
              <a:buSzPts val="1000"/>
              <a:buFont typeface="Arial"/>
              <a:buChar char="●"/>
            </a:pPr>
            <a:r>
              <a:rPr b="1" i="0" lang="en" sz="1000" u="none" cap="none" strike="noStrike">
                <a:solidFill>
                  <a:schemeClr val="dk1"/>
                </a:solidFill>
                <a:latin typeface="Times New Roman"/>
                <a:ea typeface="Times New Roman"/>
                <a:cs typeface="Times New Roman"/>
                <a:sym typeface="Times New Roman"/>
              </a:rPr>
              <a:t>Autoimmune Diseases</a:t>
            </a:r>
            <a:r>
              <a:rPr b="0" i="0" lang="en" sz="1000" u="none" cap="none" strike="noStrike">
                <a:solidFill>
                  <a:schemeClr val="dk1"/>
                </a:solidFill>
                <a:latin typeface="Times New Roman"/>
                <a:ea typeface="Times New Roman"/>
                <a:cs typeface="Times New Roman"/>
                <a:sym typeface="Times New Roman"/>
              </a:rPr>
              <a:t>: Investigating its role can provide insights into conditions where T cell activation is dysregulated.</a:t>
            </a:r>
            <a:endParaRPr b="0" i="0" sz="1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nvSpPr>
        <p:spPr>
          <a:xfrm>
            <a:off x="934900" y="360175"/>
            <a:ext cx="6860400" cy="590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7F6000"/>
                </a:solidFill>
                <a:latin typeface="Times New Roman"/>
                <a:ea typeface="Times New Roman"/>
                <a:cs typeface="Times New Roman"/>
                <a:sym typeface="Times New Roman"/>
              </a:rPr>
              <a:t> </a:t>
            </a:r>
            <a:r>
              <a:rPr b="1" i="0" lang="en" sz="2200" u="sng" cap="none" strike="noStrike">
                <a:solidFill>
                  <a:srgbClr val="7F6000"/>
                </a:solidFill>
                <a:latin typeface="Times New Roman"/>
                <a:ea typeface="Times New Roman"/>
                <a:cs typeface="Times New Roman"/>
                <a:sym typeface="Times New Roman"/>
              </a:rPr>
              <a:t>WHAT IS HUMANIZATION</a:t>
            </a:r>
            <a:endParaRPr b="1" i="0" sz="2200" u="sng" cap="none" strike="noStrike">
              <a:solidFill>
                <a:srgbClr val="7F6000"/>
              </a:solidFill>
              <a:latin typeface="Times New Roman"/>
              <a:ea typeface="Times New Roman"/>
              <a:cs typeface="Times New Roman"/>
              <a:sym typeface="Times New Roman"/>
            </a:endParaRPr>
          </a:p>
        </p:txBody>
      </p:sp>
      <p:sp>
        <p:nvSpPr>
          <p:cNvPr id="115" name="Google Shape;115;p6"/>
          <p:cNvSpPr txBox="1"/>
          <p:nvPr/>
        </p:nvSpPr>
        <p:spPr>
          <a:xfrm>
            <a:off x="335750" y="1088225"/>
            <a:ext cx="8274900" cy="40551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1800"/>
              </a:spcBef>
              <a:spcAft>
                <a:spcPts val="0"/>
              </a:spcAft>
              <a:buClr>
                <a:schemeClr val="dk1"/>
              </a:buClr>
              <a:buSzPts val="1100"/>
              <a:buFont typeface="Arial"/>
              <a:buNone/>
            </a:pPr>
            <a:r>
              <a:t/>
            </a:r>
            <a:endParaRPr b="1" i="0" sz="1400" u="sng" cap="none" strike="noStrike">
              <a:solidFill>
                <a:schemeClr val="dk1"/>
              </a:solidFill>
              <a:latin typeface="Times New Roman"/>
              <a:ea typeface="Times New Roman"/>
              <a:cs typeface="Times New Roman"/>
              <a:sym typeface="Times New Roman"/>
            </a:endParaRPr>
          </a:p>
          <a:p>
            <a:pPr indent="-336550" lvl="0" marL="457200" marR="0" rtl="0" algn="just">
              <a:lnSpc>
                <a:spcPct val="150000"/>
              </a:lnSpc>
              <a:spcBef>
                <a:spcPts val="400"/>
              </a:spcBef>
              <a:spcAft>
                <a:spcPts val="0"/>
              </a:spcAft>
              <a:buClr>
                <a:schemeClr val="dk1"/>
              </a:buClr>
              <a:buSzPts val="1700"/>
              <a:buFont typeface="Times New Roman"/>
              <a:buChar char="●"/>
            </a:pPr>
            <a:r>
              <a:rPr b="0" i="0" lang="en" sz="1700" u="none" cap="none" strike="noStrike">
                <a:solidFill>
                  <a:schemeClr val="dk1"/>
                </a:solidFill>
                <a:latin typeface="Times New Roman"/>
                <a:ea typeface="Times New Roman"/>
                <a:cs typeface="Times New Roman"/>
                <a:sym typeface="Times New Roman"/>
              </a:rPr>
              <a:t>In structural biology, the term</a:t>
            </a:r>
            <a:r>
              <a:rPr b="1" i="0" lang="en" sz="1700" u="none" cap="none" strike="noStrike">
                <a:solidFill>
                  <a:srgbClr val="351C75"/>
                </a:solidFill>
                <a:latin typeface="Times New Roman"/>
                <a:ea typeface="Times New Roman"/>
                <a:cs typeface="Times New Roman"/>
                <a:sym typeface="Times New Roman"/>
              </a:rPr>
              <a:t> "humanization" </a:t>
            </a:r>
            <a:r>
              <a:rPr b="0" i="0" lang="en" sz="1700" u="none" cap="none" strike="noStrike">
                <a:solidFill>
                  <a:schemeClr val="dk1"/>
                </a:solidFill>
                <a:latin typeface="Times New Roman"/>
                <a:ea typeface="Times New Roman"/>
                <a:cs typeface="Times New Roman"/>
                <a:sym typeface="Times New Roman"/>
              </a:rPr>
              <a:t>often refers to the process of changing proteins or other macromolecules to more closely resemble those found in humans. </a:t>
            </a:r>
            <a:endParaRPr b="0" i="0" sz="1700" u="none" cap="none" strike="noStrike">
              <a:solidFill>
                <a:schemeClr val="dk1"/>
              </a:solidFill>
              <a:latin typeface="Times New Roman"/>
              <a:ea typeface="Times New Roman"/>
              <a:cs typeface="Times New Roman"/>
              <a:sym typeface="Times New Roman"/>
            </a:endParaRPr>
          </a:p>
          <a:p>
            <a:pPr indent="-330200" lvl="0" marL="457200" marR="0" rtl="0" algn="just">
              <a:lnSpc>
                <a:spcPct val="150000"/>
              </a:lnSpc>
              <a:spcBef>
                <a:spcPts val="0"/>
              </a:spcBef>
              <a:spcAft>
                <a:spcPts val="0"/>
              </a:spcAft>
              <a:buClr>
                <a:schemeClr val="dk1"/>
              </a:buClr>
              <a:buSzPts val="1600"/>
              <a:buFont typeface="Times New Roman"/>
              <a:buChar char="●"/>
            </a:pPr>
            <a:r>
              <a:rPr b="0" i="0" lang="en" sz="1600" u="none" cap="none" strike="noStrike">
                <a:solidFill>
                  <a:schemeClr val="dk1"/>
                </a:solidFill>
                <a:latin typeface="Times New Roman"/>
                <a:ea typeface="Times New Roman"/>
                <a:cs typeface="Times New Roman"/>
                <a:sym typeface="Times New Roman"/>
              </a:rPr>
              <a:t>The goal of humanization is to minimize immunogenicity when using non-human antibodies as treatments by making them more similar to human antibodies, which are frequently generated from mice.</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800"/>
              </a:spcBef>
              <a:spcAft>
                <a:spcPts val="0"/>
              </a:spcAft>
              <a:buClr>
                <a:schemeClr val="dk1"/>
              </a:buClr>
              <a:buSzPts val="1100"/>
              <a:buFont typeface="Arial"/>
              <a:buNone/>
            </a:pPr>
            <a:r>
              <a:t/>
            </a:r>
            <a:endParaRPr b="0" i="0" sz="17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1800"/>
              <a:buFont typeface="Arial"/>
              <a:buNone/>
            </a:pPr>
            <a:r>
              <a:t/>
            </a:r>
            <a:endParaRPr b="0" i="0" sz="18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311700" y="756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rgbClr val="783F04"/>
                </a:solidFill>
                <a:latin typeface="Times New Roman"/>
                <a:ea typeface="Times New Roman"/>
                <a:cs typeface="Times New Roman"/>
                <a:sym typeface="Times New Roman"/>
              </a:rPr>
              <a:t>HUMANIZATION-CDR GRAFTING</a:t>
            </a:r>
            <a:endParaRPr b="1" u="sng">
              <a:solidFill>
                <a:srgbClr val="783F04"/>
              </a:solidFill>
              <a:latin typeface="Times New Roman"/>
              <a:ea typeface="Times New Roman"/>
              <a:cs typeface="Times New Roman"/>
              <a:sym typeface="Times New Roman"/>
            </a:endParaRPr>
          </a:p>
        </p:txBody>
      </p:sp>
      <p:pic>
        <p:nvPicPr>
          <p:cNvPr id="121" name="Google Shape;121;p7"/>
          <p:cNvPicPr preferRelativeResize="0"/>
          <p:nvPr/>
        </p:nvPicPr>
        <p:blipFill rotWithShape="1">
          <a:blip r:embed="rId3">
            <a:alphaModFix/>
          </a:blip>
          <a:srcRect b="0" l="0" r="0" t="0"/>
          <a:stretch/>
        </p:blipFill>
        <p:spPr>
          <a:xfrm>
            <a:off x="728062" y="648375"/>
            <a:ext cx="7687875" cy="4170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ph type="title"/>
          </p:nvPr>
        </p:nvSpPr>
        <p:spPr>
          <a:xfrm>
            <a:off x="311700" y="1612200"/>
            <a:ext cx="8520600" cy="118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00" u="sng">
                <a:latin typeface="Times New Roman"/>
                <a:ea typeface="Times New Roman"/>
                <a:cs typeface="Times New Roman"/>
                <a:sym typeface="Times New Roman"/>
              </a:rPr>
              <a:t> HUMANIZATION USING PROTEIN               </a:t>
            </a:r>
            <a:endParaRPr b="1" sz="3000" u="sng">
              <a:latin typeface="Times New Roman"/>
              <a:ea typeface="Times New Roman"/>
              <a:cs typeface="Times New Roman"/>
              <a:sym typeface="Times New Roman"/>
            </a:endParaRPr>
          </a:p>
          <a:p>
            <a:pPr indent="0" lvl="0" marL="0" rtl="0" algn="ctr">
              <a:lnSpc>
                <a:spcPct val="100000"/>
              </a:lnSpc>
              <a:spcBef>
                <a:spcPts val="0"/>
              </a:spcBef>
              <a:spcAft>
                <a:spcPts val="0"/>
              </a:spcAft>
              <a:buSzPts val="990"/>
              <a:buNone/>
            </a:pPr>
            <a:r>
              <a:rPr b="1" lang="en" sz="3000" u="sng">
                <a:latin typeface="Times New Roman"/>
                <a:ea typeface="Times New Roman"/>
                <a:cs typeface="Times New Roman"/>
                <a:sym typeface="Times New Roman"/>
              </a:rPr>
              <a:t>LANGUAGE MODEL-</a:t>
            </a:r>
            <a:r>
              <a:rPr b="1" lang="en" sz="3000" u="sng">
                <a:solidFill>
                  <a:srgbClr val="274E13"/>
                </a:solidFill>
                <a:latin typeface="Times New Roman"/>
                <a:ea typeface="Times New Roman"/>
                <a:cs typeface="Times New Roman"/>
                <a:sym typeface="Times New Roman"/>
              </a:rPr>
              <a:t>BIOPHI</a:t>
            </a:r>
            <a:endParaRPr b="1" sz="3000" u="sng">
              <a:solidFill>
                <a:srgbClr val="274E13"/>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9"/>
          <p:cNvPicPr preferRelativeResize="0"/>
          <p:nvPr/>
        </p:nvPicPr>
        <p:blipFill rotWithShape="1">
          <a:blip r:embed="rId3">
            <a:alphaModFix/>
          </a:blip>
          <a:srcRect b="0" l="0" r="0" t="0"/>
          <a:stretch/>
        </p:blipFill>
        <p:spPr>
          <a:xfrm>
            <a:off x="0" y="349800"/>
            <a:ext cx="6771350" cy="4211925"/>
          </a:xfrm>
          <a:prstGeom prst="rect">
            <a:avLst/>
          </a:prstGeom>
          <a:noFill/>
          <a:ln>
            <a:noFill/>
          </a:ln>
        </p:spPr>
      </p:pic>
      <p:sp>
        <p:nvSpPr>
          <p:cNvPr id="132" name="Google Shape;132;p9"/>
          <p:cNvSpPr txBox="1"/>
          <p:nvPr/>
        </p:nvSpPr>
        <p:spPr>
          <a:xfrm>
            <a:off x="6771350" y="642276"/>
            <a:ext cx="2120400" cy="377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200"/>
              </a:spcAft>
              <a:buClr>
                <a:schemeClr val="dk1"/>
              </a:buClr>
              <a:buSzPts val="1100"/>
              <a:buFont typeface="Arial"/>
              <a:buNone/>
            </a:pPr>
            <a:r>
              <a:rPr b="1" i="0" lang="en" sz="1200" u="none" cap="none" strike="noStrike">
                <a:solidFill>
                  <a:srgbClr val="2A2A2A"/>
                </a:solidFill>
                <a:highlight>
                  <a:schemeClr val="lt1"/>
                </a:highlight>
                <a:latin typeface="Times New Roman"/>
                <a:ea typeface="Times New Roman"/>
                <a:cs typeface="Times New Roman"/>
                <a:sym typeface="Times New Roman"/>
              </a:rPr>
              <a:t>figure :BioPhi integrated pipeline for bulk humanization (Sapiens) and humanness evaluation (OASis).Sapiens is trained on human variable region antibody sequences from the OAS. Random positions in unaligned amino acid sequences are masked or mutated,Sapiens is trained to recognize and repair them. This simulates the real-world application where sequences with non-human residues originate from immunized mice,rabbit, or other species. </a:t>
            </a:r>
            <a:endParaRPr b="0" i="0" sz="1200" u="none" cap="none" strike="noStrike">
              <a:solidFill>
                <a:schemeClr val="dk2"/>
              </a:solidFill>
              <a:latin typeface="Times New Roman"/>
              <a:ea typeface="Times New Roman"/>
              <a:cs typeface="Times New Roman"/>
              <a:sym typeface="Times New Roman"/>
            </a:endParaRPr>
          </a:p>
        </p:txBody>
      </p:sp>
      <p:sp>
        <p:nvSpPr>
          <p:cNvPr id="133" name="Google Shape;133;p9"/>
          <p:cNvSpPr txBox="1"/>
          <p:nvPr/>
        </p:nvSpPr>
        <p:spPr>
          <a:xfrm>
            <a:off x="1371050" y="161000"/>
            <a:ext cx="6130800" cy="60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sng" cap="none" strike="noStrike">
                <a:solidFill>
                  <a:srgbClr val="674EA7"/>
                </a:solidFill>
                <a:latin typeface="Times New Roman"/>
                <a:ea typeface="Times New Roman"/>
                <a:cs typeface="Times New Roman"/>
                <a:sym typeface="Times New Roman"/>
              </a:rPr>
              <a:t>BIOPHI PIPELINE FOR BULK HUMANIZATION</a:t>
            </a:r>
            <a:endParaRPr b="1" i="0" sz="2000" u="sng" cap="none" strike="noStrike">
              <a:solidFill>
                <a:srgbClr val="674EA7"/>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coreProperties>
</file>